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7.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8.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9.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0.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1.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2.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3.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4.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5.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6.xml" ContentType="application/vnd.openxmlformats-officedocument.theme+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104"/>
  </p:notesMasterIdLst>
  <p:handoutMasterIdLst>
    <p:handoutMasterId r:id="rId105"/>
  </p:handoutMasterIdLst>
  <p:sldIdLst>
    <p:sldId id="684" r:id="rId21"/>
    <p:sldId id="735" r:id="rId22"/>
    <p:sldId id="737" r:id="rId23"/>
    <p:sldId id="738" r:id="rId24"/>
    <p:sldId id="739" r:id="rId25"/>
    <p:sldId id="718" r:id="rId26"/>
    <p:sldId id="749" r:id="rId27"/>
    <p:sldId id="719" r:id="rId28"/>
    <p:sldId id="770" r:id="rId29"/>
    <p:sldId id="729" r:id="rId30"/>
    <p:sldId id="693" r:id="rId31"/>
    <p:sldId id="740" r:id="rId32"/>
    <p:sldId id="763" r:id="rId33"/>
    <p:sldId id="752" r:id="rId34"/>
    <p:sldId id="753" r:id="rId35"/>
    <p:sldId id="754" r:id="rId36"/>
    <p:sldId id="755" r:id="rId37"/>
    <p:sldId id="757" r:id="rId38"/>
    <p:sldId id="708" r:id="rId39"/>
    <p:sldId id="758" r:id="rId40"/>
    <p:sldId id="764" r:id="rId41"/>
    <p:sldId id="742" r:id="rId42"/>
    <p:sldId id="760" r:id="rId43"/>
    <p:sldId id="728" r:id="rId44"/>
    <p:sldId id="761" r:id="rId45"/>
    <p:sldId id="743" r:id="rId46"/>
    <p:sldId id="666" r:id="rId47"/>
    <p:sldId id="756" r:id="rId48"/>
    <p:sldId id="746" r:id="rId49"/>
    <p:sldId id="747" r:id="rId50"/>
    <p:sldId id="748" r:id="rId51"/>
    <p:sldId id="712" r:id="rId52"/>
    <p:sldId id="672" r:id="rId53"/>
    <p:sldId id="751" r:id="rId54"/>
    <p:sldId id="716" r:id="rId55"/>
    <p:sldId id="771" r:id="rId56"/>
    <p:sldId id="772" r:id="rId57"/>
    <p:sldId id="774" r:id="rId58"/>
    <p:sldId id="775" r:id="rId59"/>
    <p:sldId id="773" r:id="rId60"/>
    <p:sldId id="776" r:id="rId61"/>
    <p:sldId id="779" r:id="rId62"/>
    <p:sldId id="783" r:id="rId63"/>
    <p:sldId id="798" r:id="rId64"/>
    <p:sldId id="784" r:id="rId65"/>
    <p:sldId id="785" r:id="rId66"/>
    <p:sldId id="786" r:id="rId67"/>
    <p:sldId id="787" r:id="rId68"/>
    <p:sldId id="788" r:id="rId69"/>
    <p:sldId id="789" r:id="rId70"/>
    <p:sldId id="790" r:id="rId71"/>
    <p:sldId id="792" r:id="rId72"/>
    <p:sldId id="793" r:id="rId73"/>
    <p:sldId id="794" r:id="rId74"/>
    <p:sldId id="795" r:id="rId75"/>
    <p:sldId id="799" r:id="rId76"/>
    <p:sldId id="800" r:id="rId77"/>
    <p:sldId id="801" r:id="rId78"/>
    <p:sldId id="806" r:id="rId79"/>
    <p:sldId id="807" r:id="rId80"/>
    <p:sldId id="808" r:id="rId81"/>
    <p:sldId id="809" r:id="rId82"/>
    <p:sldId id="810" r:id="rId83"/>
    <p:sldId id="813" r:id="rId84"/>
    <p:sldId id="814" r:id="rId85"/>
    <p:sldId id="815" r:id="rId86"/>
    <p:sldId id="816" r:id="rId87"/>
    <p:sldId id="817" r:id="rId88"/>
    <p:sldId id="818" r:id="rId89"/>
    <p:sldId id="819" r:id="rId90"/>
    <p:sldId id="820" r:id="rId91"/>
    <p:sldId id="821" r:id="rId92"/>
    <p:sldId id="822" r:id="rId93"/>
    <p:sldId id="823" r:id="rId94"/>
    <p:sldId id="824" r:id="rId95"/>
    <p:sldId id="825" r:id="rId96"/>
    <p:sldId id="826" r:id="rId97"/>
    <p:sldId id="827" r:id="rId98"/>
    <p:sldId id="829" r:id="rId99"/>
    <p:sldId id="828" r:id="rId100"/>
    <p:sldId id="830" r:id="rId101"/>
    <p:sldId id="831" r:id="rId102"/>
    <p:sldId id="688" r:id="rId10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 id="737"/>
            <p14:sldId id="738"/>
            <p14:sldId id="739"/>
            <p14:sldId id="718"/>
            <p14:sldId id="749"/>
            <p14:sldId id="719"/>
            <p14:sldId id="770"/>
            <p14:sldId id="729"/>
            <p14:sldId id="693"/>
            <p14:sldId id="740"/>
            <p14:sldId id="763"/>
            <p14:sldId id="752"/>
            <p14:sldId id="753"/>
            <p14:sldId id="754"/>
            <p14:sldId id="755"/>
            <p14:sldId id="757"/>
            <p14:sldId id="708"/>
            <p14:sldId id="758"/>
            <p14:sldId id="764"/>
            <p14:sldId id="742"/>
            <p14:sldId id="760"/>
            <p14:sldId id="728"/>
            <p14:sldId id="761"/>
            <p14:sldId id="743"/>
            <p14:sldId id="666"/>
            <p14:sldId id="756"/>
            <p14:sldId id="746"/>
            <p14:sldId id="747"/>
            <p14:sldId id="748"/>
            <p14:sldId id="712"/>
            <p14:sldId id="672"/>
            <p14:sldId id="751"/>
            <p14:sldId id="716"/>
            <p14:sldId id="771"/>
            <p14:sldId id="772"/>
            <p14:sldId id="774"/>
            <p14:sldId id="775"/>
            <p14:sldId id="773"/>
            <p14:sldId id="776"/>
            <p14:sldId id="779"/>
            <p14:sldId id="783"/>
            <p14:sldId id="798"/>
            <p14:sldId id="784"/>
            <p14:sldId id="785"/>
            <p14:sldId id="786"/>
            <p14:sldId id="787"/>
            <p14:sldId id="788"/>
            <p14:sldId id="789"/>
            <p14:sldId id="790"/>
            <p14:sldId id="792"/>
            <p14:sldId id="793"/>
            <p14:sldId id="794"/>
            <p14:sldId id="795"/>
            <p14:sldId id="799"/>
            <p14:sldId id="800"/>
            <p14:sldId id="801"/>
            <p14:sldId id="806"/>
            <p14:sldId id="807"/>
            <p14:sldId id="808"/>
            <p14:sldId id="809"/>
            <p14:sldId id="810"/>
            <p14:sldId id="813"/>
            <p14:sldId id="814"/>
            <p14:sldId id="815"/>
            <p14:sldId id="816"/>
            <p14:sldId id="817"/>
            <p14:sldId id="818"/>
            <p14:sldId id="819"/>
            <p14:sldId id="820"/>
            <p14:sldId id="821"/>
            <p14:sldId id="822"/>
            <p14:sldId id="823"/>
            <p14:sldId id="824"/>
            <p14:sldId id="825"/>
            <p14:sldId id="826"/>
            <p14:sldId id="827"/>
            <p14:sldId id="829"/>
            <p14:sldId id="828"/>
            <p14:sldId id="830"/>
            <p14:sldId id="831"/>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25" autoAdjust="0"/>
  </p:normalViewPr>
  <p:slideViewPr>
    <p:cSldViewPr snapToGrid="0">
      <p:cViewPr varScale="1">
        <p:scale>
          <a:sx n="83" d="100"/>
          <a:sy n="83" d="100"/>
        </p:scale>
        <p:origin x="88" y="19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07" Type="http://schemas.openxmlformats.org/officeDocument/2006/relationships/presProps" Target="presProps.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slide" Target="slides/slide82.xml"/><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slide" Target="slides/slide83.xml"/><Relationship Id="rId108"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109" Type="http://schemas.openxmlformats.org/officeDocument/2006/relationships/theme" Target="theme/theme1.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3/15/2015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3/15/2015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3/15/2015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52013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3/15/2015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19</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CDBB94D-5393-4E09-8E54-5B7E6E362488}"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466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3/15/2015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546933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Take away</a:t>
            </a:r>
          </a:p>
          <a:p>
            <a:pPr marL="171450" indent="-171450">
              <a:buFont typeface="Arial" panose="020B0604020202020204" pitchFamily="34" charset="0"/>
              <a:buChar char="•"/>
            </a:pPr>
            <a:r>
              <a:rPr lang="en-US" baseline="0" dirty="0" smtClean="0"/>
              <a:t>Make smaller changes - ripples - rather than big, disruptive wave changes.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Key talking point - “No more hotfixes, service packs, or major upgrades.  Office 365 ProPlus can be the last Office client you’ll ever deploy.”</a:t>
            </a:r>
            <a:endParaRPr lang="en-US" dirty="0" smtClean="0"/>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Some customers</a:t>
            </a:r>
            <a:r>
              <a:rPr lang="en-US" sz="900" kern="1200" baseline="0" dirty="0" smtClean="0">
                <a:solidFill>
                  <a:schemeClr val="tx1"/>
                </a:solidFill>
                <a:effectLst/>
                <a:latin typeface="Segoe UI Light" pitchFamily="34" charset="0"/>
                <a:ea typeface="+mn-ea"/>
                <a:cs typeface="+mn-cs"/>
              </a:rPr>
              <a:t> have expressed concern regarding the inclusion of security update and non-security updates in the monthly Office 365 ProPlus updates, and the frequency with which those updates might be released.</a:t>
            </a:r>
          </a:p>
          <a:p>
            <a:pPr marL="0" indent="0">
              <a:buFont typeface="Arial" panose="020B0604020202020204" pitchFamily="34" charset="0"/>
              <a:buNone/>
            </a:pPr>
            <a:endParaRPr lang="en-US" sz="900" b="1"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O365 </a:t>
            </a:r>
            <a:r>
              <a:rPr lang="en-US" sz="900" b="1" kern="1200" dirty="0" err="1" smtClean="0">
                <a:solidFill>
                  <a:schemeClr val="tx1"/>
                </a:solidFill>
                <a:effectLst/>
                <a:latin typeface="Segoe UI Light" pitchFamily="34" charset="0"/>
                <a:ea typeface="+mn-ea"/>
                <a:cs typeface="+mn-cs"/>
              </a:rPr>
              <a:t>ProPlus</a:t>
            </a:r>
            <a:r>
              <a:rPr lang="en-US" sz="900" b="1" kern="1200" baseline="0" dirty="0" smtClean="0">
                <a:solidFill>
                  <a:schemeClr val="tx1"/>
                </a:solidFill>
                <a:effectLst/>
                <a:latin typeface="Segoe UI Light" pitchFamily="34" charset="0"/>
                <a:ea typeface="+mn-ea"/>
                <a:cs typeface="+mn-cs"/>
              </a:rPr>
              <a:t> Servicing</a:t>
            </a:r>
            <a:endParaRPr lang="en-US" sz="900" b="1"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In a services world, we are constantly providing small, incremental enhancements to the security and value of our Office 365 services, including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Each month, a new build of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may be released in the cloud.  Each monthly build may contain security updates, non-security updates, and functionality improvements. </a:t>
            </a:r>
            <a:r>
              <a:rPr lang="en-US" sz="900" kern="1200" baseline="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Updates are cumulative, so each build contains all the other changes from previous builds, however only the difference-  or delta-  between the new build and the existing one is installed.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aseline="0" dirty="0" smtClean="0"/>
              <a:t>Deltas are downloaded in the background and applied when Office apps are not running (or upon reboot).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Some examples of the non-security value in monthly updates:</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the Lync Icon on the Task bar to show presence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Adding spell check into the Lync client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“Enable updates” to “Apply Updates” (Feb 2014)</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err="1" smtClean="0">
                <a:solidFill>
                  <a:schemeClr val="tx1"/>
                </a:solidFill>
                <a:effectLst/>
                <a:latin typeface="Segoe UI Light" pitchFamily="34" charset="0"/>
                <a:ea typeface="+mn-ea"/>
                <a:cs typeface="+mn-cs"/>
              </a:rPr>
              <a:t>PowerMap</a:t>
            </a:r>
            <a:r>
              <a:rPr lang="en-US" sz="900" kern="1200" dirty="0" smtClean="0">
                <a:solidFill>
                  <a:schemeClr val="tx1"/>
                </a:solidFill>
                <a:effectLst/>
                <a:latin typeface="Segoe UI Light" pitchFamily="34" charset="0"/>
                <a:ea typeface="+mn-ea"/>
                <a:cs typeface="+mn-cs"/>
              </a:rPr>
              <a:t> Add-in for Excel (Feb 2014)</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Traditional Model (MSI)</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Any software update involves changing code, regardless of the type of update, and so there is the same inherent risk when applying updates. </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The traditional</a:t>
            </a:r>
            <a:r>
              <a:rPr lang="en-US" sz="900" kern="1200" baseline="0" dirty="0" smtClean="0">
                <a:solidFill>
                  <a:schemeClr val="tx1"/>
                </a:solidFill>
                <a:effectLst/>
                <a:latin typeface="Segoe UI Light" pitchFamily="34" charset="0"/>
                <a:ea typeface="+mn-ea"/>
                <a:cs typeface="+mn-cs"/>
              </a:rPr>
              <a:t> method of on-</a:t>
            </a:r>
            <a:r>
              <a:rPr lang="en-US" sz="900" kern="1200" baseline="0" dirty="0" err="1" smtClean="0">
                <a:solidFill>
                  <a:schemeClr val="tx1"/>
                </a:solidFill>
                <a:effectLst/>
                <a:latin typeface="Segoe UI Light" pitchFamily="34" charset="0"/>
                <a:ea typeface="+mn-ea"/>
                <a:cs typeface="+mn-cs"/>
              </a:rPr>
              <a:t>prem</a:t>
            </a:r>
            <a:r>
              <a:rPr lang="en-US" sz="900" kern="1200" baseline="0" dirty="0" smtClean="0">
                <a:solidFill>
                  <a:schemeClr val="tx1"/>
                </a:solidFill>
                <a:effectLst/>
                <a:latin typeface="Segoe UI Light" pitchFamily="34" charset="0"/>
                <a:ea typeface="+mn-ea"/>
                <a:cs typeface="+mn-cs"/>
              </a:rPr>
              <a:t> deployment </a:t>
            </a:r>
            <a:r>
              <a:rPr lang="en-US" sz="900" kern="1200" dirty="0" smtClean="0">
                <a:solidFill>
                  <a:schemeClr val="tx1"/>
                </a:solidFill>
                <a:effectLst/>
                <a:latin typeface="Segoe UI Light" pitchFamily="34" charset="0"/>
                <a:ea typeface="+mn-ea"/>
                <a:cs typeface="+mn-cs"/>
              </a:rPr>
              <a:t>(where there are 1 or more security updates and 1 or more non-security updates per month) provides the ability for IT groups to deploy certain types of change in their environment without testing (</a:t>
            </a:r>
            <a:r>
              <a:rPr lang="en-US" sz="900" kern="1200" dirty="0" err="1" smtClean="0">
                <a:solidFill>
                  <a:schemeClr val="tx1"/>
                </a:solidFill>
                <a:effectLst/>
                <a:latin typeface="Segoe UI Light" pitchFamily="34" charset="0"/>
                <a:ea typeface="+mn-ea"/>
                <a:cs typeface="+mn-cs"/>
              </a:rPr>
              <a:t>ie</a:t>
            </a:r>
            <a:r>
              <a:rPr lang="en-US" sz="900" kern="1200" dirty="0" smtClean="0">
                <a:solidFill>
                  <a:schemeClr val="tx1"/>
                </a:solidFill>
                <a:effectLst/>
                <a:latin typeface="Segoe UI Light" pitchFamily="34" charset="0"/>
                <a:ea typeface="+mn-ea"/>
                <a:cs typeface="+mn-cs"/>
              </a:rPr>
              <a:t>, security updates), and reject or delay other changes that may require more testing.  But</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his provides the illusion of control since they can’t see what code has been changed. So this approach really means “I’m OK with deploying code changes in my environment, but I’m NOT OK with deploying code changes in my environment.”</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Change</a:t>
            </a:r>
            <a:r>
              <a:rPr lang="en-US" sz="900" b="1" kern="1200" baseline="0" dirty="0" smtClean="0">
                <a:solidFill>
                  <a:schemeClr val="tx1"/>
                </a:solidFill>
                <a:effectLst/>
                <a:latin typeface="Segoe UI Light" pitchFamily="34" charset="0"/>
                <a:ea typeface="+mn-ea"/>
                <a:cs typeface="+mn-cs"/>
              </a:rPr>
              <a:t> Management and Risk Control</a:t>
            </a:r>
            <a:endParaRPr lang="en-US" sz="900" b="1"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When managed properly, the new update model actually reduces your risk…and it significantly reduces your testing efforts.  Meaning, if you are an organization that performs testing of Office updates prior to distributing them to your end-users, then you’re going to perform the same testing regardless of what’s inside the update, security or non-security. </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This provides IT groups the ability to leverage a single process to manage change in their environment, regardless of what the change is.  Having fewer processes to manage makes introducing change more consistent, increases your ability to automate such processes, and greatly reduces your risk that comes with managing variance in your IT environment. </a:t>
            </a:r>
            <a:r>
              <a:rPr lang="en-US" sz="900" baseline="0" dirty="0" smtClean="0">
                <a:latin typeface="Segoe UI" charset="0"/>
                <a:cs typeface="Segoe UI" charset="0"/>
              </a:rPr>
              <a:t>One approach is to deploy a new build to a pilot audience.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aseline="0" dirty="0" smtClean="0">
              <a:latin typeface="Segoe UI" charset="0"/>
              <a:cs typeface="Segoe UI"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aseline="0" dirty="0" smtClean="0">
                <a:latin typeface="Segoe UI" charset="0"/>
                <a:cs typeface="Segoe UI" charset="0"/>
              </a:rPr>
              <a:t>Use Telemetry to provide objective data regarding usage or issues that arise for users with the new build.  This will help provide an evidence-based approach to determining “does this build work for me?”</a:t>
            </a:r>
            <a:endParaRPr lang="en-US" sz="900" kern="1200" dirty="0" smtClean="0">
              <a:solidFill>
                <a:schemeClr val="tx1"/>
              </a:solidFill>
              <a:effectLst/>
              <a:latin typeface="Segoe UI Light" pitchFamily="34" charset="0"/>
              <a:ea typeface="+mn-ea"/>
              <a:cs typeface="+mn-cs"/>
            </a:endParaRPr>
          </a:p>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3/15/2015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1034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5677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628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043204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SharePoint Online provides a solid business collaboration platform on which developers can build solutions quickly by using familiar development tools. In addition to in-browser customizations, SharePoint Online supports development with Microsoft SharePoint Designer 2010, Microsoft Visual Studio 2010, and Microsoft Visual Studio Team Foundation Server 2010. SharePoint Online enables you to modify sites directly and deploy code as sandboxed solutions that are run in a protected environment to safeguard the environment from poorly performing or malicious code. </a:t>
            </a:r>
          </a:p>
          <a:p>
            <a:r>
              <a:rPr lang="en-US" dirty="0" smtClean="0">
                <a:effectLst/>
              </a:rPr>
              <a:t>SharePoint Online opens a new arena for developers to create solutions for customers who use the Office 365 service instead of maintaining on-premises servers, or for clients who want to take advantage of hybrid deployments where some data is stored behind the firewall and other data is off-loaded in the cloud.</a:t>
            </a:r>
            <a:endParaRPr lang="en-US" dirty="0"/>
          </a:p>
        </p:txBody>
      </p:sp>
      <p:sp>
        <p:nvSpPr>
          <p:cNvPr id="4" name="Date Placeholder 3"/>
          <p:cNvSpPr>
            <a:spLocks noGrp="1"/>
          </p:cNvSpPr>
          <p:nvPr>
            <p:ph type="dt" idx="10"/>
          </p:nvPr>
        </p:nvSpPr>
        <p:spPr/>
        <p:txBody>
          <a:bodyPr/>
          <a:lstStyle/>
          <a:p>
            <a:fld id="{4F0210BE-2A39-4D0E-9359-F64D4B884D4E}"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5409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730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038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38761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4FB22D-AF06-49F0-ABFB-4A3B32E04FBE}" type="datetime1">
              <a:rPr lang="en-US" smtClean="0"/>
              <a:t>3/15/2015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42</a:t>
            </a:fld>
            <a:endParaRPr lang="en-US" dirty="0"/>
          </a:p>
        </p:txBody>
      </p:sp>
    </p:spTree>
    <p:extLst>
      <p:ext uri="{BB962C8B-B14F-4D97-AF65-F5344CB8AC3E}">
        <p14:creationId xmlns:p14="http://schemas.microsoft.com/office/powerpoint/2010/main" val="2741921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195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1 billion people use Office </a:t>
            </a:r>
            <a:r>
              <a:rPr lang="en-US" sz="1200" b="0" i="0" u="none" strike="noStrike" kern="1200" dirty="0" smtClean="0">
                <a:solidFill>
                  <a:schemeClr val="tx1"/>
                </a:solidFill>
                <a:effectLst/>
                <a:latin typeface="Segoe UI Light" pitchFamily="34" charset="0"/>
                <a:ea typeface="+mn-ea"/>
                <a:cs typeface="+mn-cs"/>
              </a:rPr>
              <a:t>– 1 in 7 people on the planet.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is Microsoft’s fastest growing commercial product ever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a:t>
            </a:r>
            <a:r>
              <a:rPr lang="en-US" sz="1200" b="1" i="0" u="none" strike="noStrike" kern="1200" dirty="0" smtClean="0">
                <a:solidFill>
                  <a:schemeClr val="tx1"/>
                </a:solidFill>
                <a:effectLst/>
                <a:latin typeface="Segoe UI Light" pitchFamily="34" charset="0"/>
                <a:ea typeface="+mn-ea"/>
                <a:cs typeface="+mn-cs"/>
              </a:rPr>
              <a:t>Home and Personal total more than 5.6 million subscribers</a:t>
            </a:r>
            <a:r>
              <a:rPr lang="en-US" sz="1200" b="0" i="0" u="none" strike="noStrike" kern="1200" dirty="0" smtClean="0">
                <a:solidFill>
                  <a:schemeClr val="tx1"/>
                </a:solidFill>
                <a:effectLst/>
                <a:latin typeface="Segoe UI Light" pitchFamily="34" charset="0"/>
                <a:ea typeface="+mn-ea"/>
                <a:cs typeface="+mn-cs"/>
              </a:rPr>
              <a:t>, adding over 1 million subscribers again this quarter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Commercial cloud revenue grew 147%</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Annualized run rate that exceeds $4.4 billion (in Q4 FY14).</a:t>
            </a:r>
            <a:r>
              <a:rPr lang="en-US" sz="1200" b="1"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20 consecutive quarters of triple-digit </a:t>
            </a:r>
            <a:r>
              <a:rPr lang="en-US" sz="1200" b="0" i="0" u="none" strike="noStrike" kern="1200" dirty="0" smtClean="0">
                <a:solidFill>
                  <a:schemeClr val="tx1"/>
                </a:solidFill>
                <a:effectLst/>
                <a:latin typeface="Segoe UI Light" pitchFamily="34" charset="0"/>
                <a:ea typeface="+mn-ea"/>
                <a:cs typeface="+mn-cs"/>
              </a:rPr>
              <a:t>customer growth Y/Y, since launch in FY09 (Q4 FY14)</a:t>
            </a:r>
            <a:r>
              <a:rPr lang="en-US" sz="1200" b="0" i="0" kern="1200" dirty="0" smtClean="0">
                <a:solidFill>
                  <a:schemeClr val="tx1"/>
                </a:solidFill>
                <a:effectLst/>
                <a:latin typeface="Segoe UI Light" pitchFamily="34" charset="0"/>
                <a:ea typeface="+mn-ea"/>
                <a:cs typeface="+mn-cs"/>
              </a:rPr>
              <a:t> </a:t>
            </a:r>
          </a:p>
          <a:p>
            <a:pPr marL="171450" marR="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i="0" u="none" strike="noStrike" kern="1200" dirty="0" smtClean="0">
                <a:solidFill>
                  <a:schemeClr val="tx1"/>
                </a:solidFill>
                <a:effectLst/>
                <a:latin typeface="Segoe UI Light" pitchFamily="34" charset="0"/>
                <a:ea typeface="+mn-ea"/>
                <a:cs typeface="+mn-cs"/>
              </a:rPr>
              <a:t>35 million downloads </a:t>
            </a:r>
            <a:r>
              <a:rPr lang="en-US" sz="1200" b="0" i="0" u="none" strike="noStrike" kern="1200" dirty="0" smtClean="0">
                <a:solidFill>
                  <a:schemeClr val="tx1"/>
                </a:solidFill>
                <a:effectLst/>
                <a:latin typeface="Segoe UI Light" pitchFamily="34" charset="0"/>
                <a:ea typeface="+mn-ea"/>
                <a:cs typeface="+mn-cs"/>
              </a:rPr>
              <a:t>of Office</a:t>
            </a:r>
            <a:r>
              <a:rPr lang="en-US" sz="1200" b="0" i="0" u="none" strike="noStrike" kern="1200" baseline="0" dirty="0" smtClean="0">
                <a:solidFill>
                  <a:schemeClr val="tx1"/>
                </a:solidFill>
                <a:effectLst/>
                <a:latin typeface="Segoe UI Light" pitchFamily="34" charset="0"/>
                <a:ea typeface="+mn-ea"/>
                <a:cs typeface="+mn-cs"/>
              </a:rPr>
              <a:t> for </a:t>
            </a:r>
            <a:r>
              <a:rPr lang="en-US" sz="1200" b="0" i="0" u="none" strike="noStrike" kern="1200" dirty="0" smtClean="0">
                <a:solidFill>
                  <a:schemeClr val="tx1"/>
                </a:solidFill>
                <a:effectLst/>
                <a:latin typeface="Segoe UI Light" pitchFamily="34" charset="0"/>
                <a:ea typeface="+mn-ea"/>
                <a:cs typeface="+mn-cs"/>
              </a:rPr>
              <a:t>iPad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50% of Office 365 revenue comes from international markets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 growth in emerging markets of 162%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seats nearly doubled, 99%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Nearly 50% of Exchange licenses purchased in Q4 were cloud licenses, and 30% of the Exchange annuity installed base is now in the cloud. (For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24% of the Exchange installed base is now on Office 365, up 11pts Y/Y (Q4, FY14)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Yammer is used by more than 500,000 organizations (Q4, FY14 - WPC)</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40% of Office EA renewal licenses were in the cloud, up from 10% last year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80% of enterprise customers have more than 1 workload</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70% of Fortune 500 companies have purchased Office 365 in the last 12 months</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 out of 10 Fortune 500 Manufacturing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6 out of 10 Fortune 500 Financial Services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SMB partners transacting over the trailing 12 months grew over 2x Y/Y (Q4, FY14)</a:t>
            </a:r>
            <a:r>
              <a:rPr lang="en-US" sz="1200" b="0" i="0" kern="1200" dirty="0" smtClean="0">
                <a:solidFill>
                  <a:schemeClr val="tx1"/>
                </a:solidFill>
                <a:effectLst/>
                <a:latin typeface="Segoe UI Light" pitchFamily="34" charset="0"/>
                <a:ea typeface="+mn-ea"/>
                <a:cs typeface="+mn-cs"/>
              </a:rPr>
              <a:t> </a:t>
            </a:r>
          </a:p>
          <a:p>
            <a:pPr marL="347665" defTabSz="681379">
              <a:spcBef>
                <a:spcPts val="450"/>
              </a:spcBef>
              <a:spcAft>
                <a:spcPts val="1200"/>
              </a:spcAft>
            </a:pPr>
            <a:endParaRPr lang="en-US" sz="1200" dirty="0" smtClean="0">
              <a:solidFill>
                <a:srgbClr val="505050"/>
              </a:solidFill>
            </a:endParaRPr>
          </a:p>
          <a:p>
            <a:endParaRPr lang="en-US" dirty="0"/>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89525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Find how-to content, sample code, SDK and API documentation, VBA references, training, and articles for developing solutions and customizing Office applications and SharePoint products and technologies, including client applications, services, tools, and technologies such as apps for Office, apps for SharePoint, Access, Excel, Exchange, Lync, SharePoint Server, SharePoint Foundation, Skype, and Word. </a:t>
            </a:r>
          </a:p>
          <a:p>
            <a:endParaRPr lang="en-US" dirty="0" smtClean="0">
              <a:effectLst/>
            </a:endParaRPr>
          </a:p>
          <a:p>
            <a:r>
              <a:rPr lang="en-US" dirty="0" smtClean="0">
                <a:effectLst/>
              </a:rPr>
              <a:t>Use an Office 365 Developer Site as a development and testing environment to shorten your setup time and start creating, testing, and deploying your apps for Office and SharePoint. Deploy the "Napa" Office 365 Development Tools to this preconfigured SharePoint site and you also get a head start on developing SharePoint-hosted apps, and apps for Office documents and mail items, without installing Visual Studio 2012 and Office Developer Tools for Visual Studio 2013 on your development computer. With an Office 365 Developer Site, you get an isolated app domain for SharePoint-hosted apps, preconfigured to use </a:t>
            </a:r>
            <a:r>
              <a:rPr lang="en-US" dirty="0" err="1" smtClean="0">
                <a:effectLst/>
              </a:rPr>
              <a:t>OAuth</a:t>
            </a:r>
            <a:r>
              <a:rPr lang="en-US" dirty="0" smtClean="0">
                <a:effectLst/>
              </a:rPr>
              <a:t>, so that you can use the Microsoft Azure Access Control Service (ACS) for authenticating and authorizing provider-hosted apps for SharePoint that are deployed to this site. </a:t>
            </a:r>
            <a:endParaRPr lang="en-US" dirty="0"/>
          </a:p>
        </p:txBody>
      </p:sp>
      <p:sp>
        <p:nvSpPr>
          <p:cNvPr id="4" name="Date Placeholder 3"/>
          <p:cNvSpPr>
            <a:spLocks noGrp="1"/>
          </p:cNvSpPr>
          <p:nvPr>
            <p:ph type="dt" idx="10"/>
          </p:nvPr>
        </p:nvSpPr>
        <p:spPr/>
        <p:txBody>
          <a:bodyPr/>
          <a:lstStyle/>
          <a:p>
            <a:fld id="{7017412A-FAE9-499A-B3C7-924D02AB998D}"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72483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Office 365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0530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As a SharePoint Online admin, you can create an App Catalog site to make internally developed custom apps available for users to install when they browse apps under the </a:t>
            </a:r>
            <a:r>
              <a:rPr lang="en-US" b="1" dirty="0" smtClean="0">
                <a:effectLst/>
              </a:rPr>
              <a:t>From Your Organization</a:t>
            </a:r>
            <a:r>
              <a:rPr lang="en-US" dirty="0" smtClean="0">
                <a:effectLst/>
              </a:rPr>
              <a:t> filter on the Site Contents page. Site owners can then add these apps to customize sites with specific functionality or to display information. </a:t>
            </a:r>
          </a:p>
          <a:p>
            <a:r>
              <a:rPr lang="en-US" dirty="0" smtClean="0"/>
              <a:t>After an App Catalog site has been created, you can use it to upload any custom apps that your organization has developed. Uploading custom apps is not much more complicated than uploading a document to a library and setting some properties. You can also use the App Catalog site to do things like install custom or third-party apps on sites for users (also called app deployment). You can also manage app requests from users.</a:t>
            </a:r>
          </a:p>
          <a:p>
            <a:endParaRPr lang="en-US" dirty="0"/>
          </a:p>
        </p:txBody>
      </p:sp>
      <p:sp>
        <p:nvSpPr>
          <p:cNvPr id="4" name="Date Placeholder 3"/>
          <p:cNvSpPr>
            <a:spLocks noGrp="1"/>
          </p:cNvSpPr>
          <p:nvPr>
            <p:ph type="dt" idx="10"/>
          </p:nvPr>
        </p:nvSpPr>
        <p:spPr/>
        <p:txBody>
          <a:bodyPr/>
          <a:lstStyle/>
          <a:p>
            <a:fld id="{EC07A5DE-1429-409E-95F7-F13CDA16C6E2}"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3259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8801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adding an Office 365 account as an Azure administrator,</a:t>
            </a:r>
          </a:p>
          <a:p>
            <a:r>
              <a:rPr lang="en-US" dirty="0" smtClean="0"/>
              <a:t>you can use a single account for managing both subscriptions</a:t>
            </a:r>
            <a:endParaRPr lang="en-US" dirty="0"/>
          </a:p>
        </p:txBody>
      </p:sp>
      <p:sp>
        <p:nvSpPr>
          <p:cNvPr id="4" name="Date Placeholder 3"/>
          <p:cNvSpPr>
            <a:spLocks noGrp="1"/>
          </p:cNvSpPr>
          <p:nvPr>
            <p:ph type="dt" idx="10"/>
          </p:nvPr>
        </p:nvSpPr>
        <p:spPr/>
        <p:txBody>
          <a:bodyPr/>
          <a:lstStyle/>
          <a:p>
            <a:fld id="{4B1490A0-601F-404D-B7DA-4F4F3A8C8BB1}"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888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If you are a software developer who creates apps that support or enhance Microsoft technologies, such as Microsoft SharePoint, Microsoft Office, and Azure, you can use the Seller Dashboard to submit and distribute your apps to Microsoft marketplaces.</a:t>
            </a:r>
            <a:endParaRPr lang="en-US" dirty="0"/>
          </a:p>
        </p:txBody>
      </p:sp>
      <p:sp>
        <p:nvSpPr>
          <p:cNvPr id="4" name="Date Placeholder 3"/>
          <p:cNvSpPr>
            <a:spLocks noGrp="1"/>
          </p:cNvSpPr>
          <p:nvPr>
            <p:ph type="dt" idx="10"/>
          </p:nvPr>
        </p:nvSpPr>
        <p:spPr/>
        <p:txBody>
          <a:bodyPr/>
          <a:lstStyle/>
          <a:p>
            <a:fld id="{52399918-EEB6-4F99-B0AF-2A7FFCFDFFF9}"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93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44898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noProof="0" dirty="0" smtClean="0"/>
              <a:t>The </a:t>
            </a:r>
            <a:r>
              <a:rPr lang="en-US" b="1" noProof="0" dirty="0" smtClean="0"/>
              <a:t>App Management Service</a:t>
            </a:r>
            <a:r>
              <a:rPr lang="en-US" noProof="0" dirty="0" smtClean="0"/>
              <a:t> is what manages the installation of apps. Any</a:t>
            </a:r>
            <a:r>
              <a:rPr lang="en-US" baseline="0" noProof="0" dirty="0" smtClean="0"/>
              <a:t> time an app is installed, SharePoint calls to the </a:t>
            </a:r>
            <a:r>
              <a:rPr lang="en-US" noProof="0" dirty="0" smtClean="0"/>
              <a:t>App Management Service which updates</a:t>
            </a:r>
            <a:r>
              <a:rPr lang="en-US" baseline="0" noProof="0" dirty="0" smtClean="0"/>
              <a:t> its database with </a:t>
            </a:r>
            <a:r>
              <a:rPr lang="en-US" noProof="0" dirty="0" smtClean="0"/>
              <a:t>metadata for the app</a:t>
            </a:r>
            <a:r>
              <a:rPr lang="en-US" baseline="0" noProof="0" dirty="0" smtClean="0"/>
              <a:t> to track various aspects of the app such as the app’s start page URL and security information for app authentication.</a:t>
            </a:r>
            <a:endParaRPr lang="en-US" noProof="0" dirty="0" smtClean="0"/>
          </a:p>
          <a:p>
            <a:endParaRPr lang="en-US" noProof="0" dirty="0" smtClean="0"/>
          </a:p>
          <a:p>
            <a:r>
              <a:rPr lang="en-US" noProof="0" dirty="0" smtClean="0"/>
              <a:t>The </a:t>
            </a:r>
            <a:r>
              <a:rPr lang="en-US" b="1" noProof="0" dirty="0" smtClean="0"/>
              <a:t>Site Subscription Management Service</a:t>
            </a:r>
            <a:r>
              <a:rPr lang="en-US" noProof="0" dirty="0" smtClean="0"/>
              <a:t> is used by the SharePoint host environment to track tenancies.</a:t>
            </a:r>
            <a:r>
              <a:rPr lang="en-US" baseline="0" noProof="0" dirty="0" smtClean="0"/>
              <a:t> In the Office 365 environment, each customer is assigned its own tenancy. However, in on-premises farms the vast majority of SharePoint customers do not manage their site collections using tenancies. However, an on-premises farm still requires the Site Subscription Manage Service to be created. You can create an instance of the Site Subscription Manage Service in an on-premises farm using the following PowerShell script. Simply creating the service will create a single farm-wide default tenancy which meets the requirements for installing and running SharePoint apps. Note that the script shown here is also available in the Demo folder for this module under the name of </a:t>
            </a:r>
            <a:r>
              <a:rPr lang="en-US" b="1" baseline="0" noProof="0" dirty="0" smtClean="0"/>
              <a:t>CreateSubscriptionSettingsService.ps1</a:t>
            </a:r>
            <a:r>
              <a:rPr lang="en-US" baseline="0" noProof="0" dirty="0" smtClean="0"/>
              <a:t> if you want to open it up and examine it.</a:t>
            </a:r>
          </a:p>
          <a:p>
            <a:endParaRPr lang="en-US" sz="1000" baseline="0" noProof="0" dirty="0" smtClean="0">
              <a:latin typeface="Lucida Console" panose="020B0609040504020204" pitchFamily="49" charset="0"/>
            </a:endParaRPr>
          </a:p>
          <a:p>
            <a:r>
              <a:rPr lang="en-US" sz="700" b="0" noProof="0" dirty="0" smtClean="0">
                <a:latin typeface="Lucida Console" panose="020B0609040504020204" pitchFamily="49" charset="0"/>
              </a:rPr>
              <a:t># load in SharePoint snap-in</a:t>
            </a:r>
          </a:p>
          <a:p>
            <a:r>
              <a:rPr lang="en-US" sz="700" b="1" noProof="0" dirty="0" smtClean="0">
                <a:latin typeface="Lucida Console" panose="020B0609040504020204" pitchFamily="49" charset="0"/>
              </a:rPr>
              <a:t>Add-</a:t>
            </a:r>
            <a:r>
              <a:rPr lang="en-US" sz="700" b="1" noProof="0" dirty="0" err="1" smtClean="0">
                <a:latin typeface="Lucida Console" panose="020B0609040504020204" pitchFamily="49" charset="0"/>
              </a:rPr>
              <a:t>PSSnapin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Microsoft.SharePoint.PowerShell</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WarningAction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SilentlyContinue</a:t>
            </a:r>
            <a:endParaRPr lang="en-US" sz="700" b="1" noProof="0" dirty="0" smtClean="0">
              <a:latin typeface="Lucida Console" panose="020B0609040504020204" pitchFamily="49" charset="0"/>
            </a:endParaRP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root domain name to configure URL used to access app webs</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SPAppDomain</a:t>
            </a:r>
            <a:r>
              <a:rPr lang="en-US" sz="700" b="1" noProof="0" dirty="0" smtClean="0">
                <a:latin typeface="Lucida Console" panose="020B0609040504020204" pitchFamily="49" charset="0"/>
              </a:rPr>
              <a:t> "apps.wingtip.com" –confirm:$false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a:t>
            </a:r>
            <a:r>
              <a:rPr lang="en-US" sz="700" b="1" baseline="0" noProof="0" dirty="0" smtClean="0">
                <a:latin typeface="Lucida Console" panose="020B0609040504020204" pitchFamily="49" charset="0"/>
              </a:rPr>
              <a:t>  </a:t>
            </a:r>
            <a:r>
              <a:rPr lang="en-US" sz="700" b="1" noProof="0" dirty="0" smtClean="0">
                <a:latin typeface="Lucida Console" panose="020B0609040504020204" pitchFamily="49" charset="0"/>
              </a:rPr>
              <a:t>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subscriptionSettingsService.Status</a:t>
            </a:r>
            <a:r>
              <a:rPr lang="en-US" sz="700" b="1" noProof="0" dirty="0" smtClean="0">
                <a:latin typeface="Lucida Console" panose="020B0609040504020204" pitchFamily="49" charset="0"/>
              </a:rPr>
              <a:t> -ne "Online") { </a:t>
            </a:r>
          </a:p>
          <a:p>
            <a:r>
              <a:rPr lang="en-US" sz="700" b="1" noProof="0" dirty="0" smtClean="0">
                <a:latin typeface="Lucida Console" panose="020B0609040504020204" pitchFamily="49" charset="0"/>
              </a:rPr>
              <a:t>    Write-Host "Starting Subscription Settings Service" </a:t>
            </a:r>
          </a:p>
          <a:p>
            <a:r>
              <a:rPr lang="en-US" sz="700" b="1" noProof="0" dirty="0" smtClean="0">
                <a:latin typeface="Lucida Console" panose="020B0609040504020204" pitchFamily="49" charset="0"/>
              </a:rPr>
              <a:t>    Start-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Out-Null</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wait for subscription service to start</a:t>
            </a:r>
          </a:p>
          <a:p>
            <a:r>
              <a:rPr lang="en-US" sz="700" b="1" noProof="0" dirty="0" smtClean="0">
                <a:latin typeface="Lucida Console" panose="020B0609040504020204" pitchFamily="49" charset="0"/>
              </a:rPr>
              <a:t>while ($</a:t>
            </a:r>
            <a:r>
              <a:rPr lang="en-US" sz="700" b="1" noProof="0" dirty="0" err="1" smtClean="0">
                <a:latin typeface="Lucida Console" panose="020B0609040504020204" pitchFamily="49" charset="0"/>
              </a:rPr>
              <a:t>service.Status</a:t>
            </a:r>
            <a:r>
              <a:rPr lang="en-US" sz="700" b="1" noProof="0" dirty="0" smtClean="0">
                <a:latin typeface="Lucida Console" panose="020B0609040504020204" pitchFamily="49" charset="0"/>
              </a:rPr>
              <a:t> -ne "Online") {</a:t>
            </a:r>
          </a:p>
          <a:p>
            <a:r>
              <a:rPr lang="en-US" sz="700" b="1" noProof="0" dirty="0" smtClean="0">
                <a:latin typeface="Lucida Console" panose="020B0609040504020204" pitchFamily="49" charset="0"/>
              </a:rPr>
              <a:t>    # delay 5 seconds then check to see if service has started   sleep 5</a:t>
            </a:r>
          </a:p>
          <a:p>
            <a:r>
              <a:rPr lang="en-US" sz="700" b="1" noProof="0" dirty="0" smtClean="0">
                <a:latin typeface="Lucida Console" panose="020B0609040504020204" pitchFamily="49" charset="0"/>
              </a:rPr>
              <a:t>    $service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 "Site Subscription Settings Service Application"</a:t>
            </a: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SPServiceApplication</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{$_.Name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create an instance Subscription Service Application and proxy if they do not exist </a:t>
            </a: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$null) { </a:t>
            </a:r>
          </a:p>
          <a:p>
            <a:r>
              <a:rPr lang="en-US" sz="700" b="1" noProof="0" dirty="0" smtClean="0">
                <a:latin typeface="Lucida Console" panose="020B0609040504020204" pitchFamily="49" charset="0"/>
              </a:rPr>
              <a:t>    Write-Host "Creating Subscription Settings Service Application..." </a:t>
            </a:r>
          </a:p>
          <a:p>
            <a:r>
              <a:rPr lang="en-US" sz="700" b="1" noProof="0" dirty="0" smtClean="0">
                <a:latin typeface="Lucida Console" panose="020B0609040504020204" pitchFamily="49" charset="0"/>
              </a:rPr>
              <a:t>    $pool = Get-</a:t>
            </a:r>
            <a:r>
              <a:rPr lang="en-US" sz="700" b="1" noProof="0" dirty="0" err="1" smtClean="0">
                <a:latin typeface="Lucida Console" panose="020B0609040504020204" pitchFamily="49" charset="0"/>
              </a:rPr>
              <a:t>SPServiceApplicationPool</a:t>
            </a:r>
            <a:r>
              <a:rPr lang="en-US" sz="700" b="1" noProof="0" dirty="0" smtClean="0">
                <a:latin typeface="Lucida Console" panose="020B0609040504020204" pitchFamily="49" charset="0"/>
              </a:rPr>
              <a:t> "SharePoint Web Services Default"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Sharepoint_SiteSubscriptionSettingsServiceDB</a:t>
            </a:r>
            <a:r>
              <a:rPr lang="en-US" sz="700" b="1" noProof="0" dirty="0" smtClean="0">
                <a:latin typeface="Lucida Console" panose="020B0609040504020204" pitchFamily="49" charset="0"/>
              </a:rPr>
              <a:t>"</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ApplicationPool</a:t>
            </a:r>
            <a:r>
              <a:rPr lang="en-US" sz="700" b="1" noProof="0" dirty="0" smtClean="0">
                <a:latin typeface="Lucida Console" panose="020B0609040504020204" pitchFamily="49" charset="0"/>
              </a:rPr>
              <a:t> $pool `</a:t>
            </a:r>
          </a:p>
          <a:p>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DatabaseName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    Write-Host "Creating Subscription Settings Service Application Proxy..."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subscriptionSettingsServicApplicationProxy</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SPSubscriptionSettingsServiceApplicationProxy</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name to default tenant to configure URL used to access web apps </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SPAppSiteSubscriptionName</a:t>
            </a:r>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WingtipTenant</a:t>
            </a:r>
            <a:r>
              <a:rPr lang="en-US" sz="700" b="1" noProof="0" dirty="0" smtClean="0">
                <a:latin typeface="Lucida Console" panose="020B0609040504020204" pitchFamily="49" charset="0"/>
              </a:rPr>
              <a:t>" -Confirm:$false</a:t>
            </a:r>
          </a:p>
        </p:txBody>
      </p:sp>
    </p:spTree>
    <p:extLst>
      <p:ext uri="{BB962C8B-B14F-4D97-AF65-F5344CB8AC3E}">
        <p14:creationId xmlns:p14="http://schemas.microsoft.com/office/powerpoint/2010/main" val="3850646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makes it possible for Web servers</a:t>
            </a:r>
            <a:r>
              <a:rPr lang="en-US" baseline="0" dirty="0" smtClean="0"/>
              <a:t> in a SharePoint farm to </a:t>
            </a:r>
            <a:r>
              <a:rPr lang="en-US" dirty="0" smtClean="0"/>
              <a:t>a client app requests using a server-to-server (S2S) trust.</a:t>
            </a:r>
            <a:r>
              <a:rPr lang="en-US" baseline="0" dirty="0" smtClean="0"/>
              <a:t> This type of configuration can be used when deploying developer-hosted apps in a private network when it is beneficial to avoid any dependencies on ACS or any other servers running across the Internet. That means that all the servers involved can run behind a single firewall and on the same local area network.</a:t>
            </a:r>
          </a:p>
          <a:p>
            <a:endParaRPr lang="en-US" dirty="0" smtClean="0"/>
          </a:p>
          <a:p>
            <a:r>
              <a:rPr lang="en-US" dirty="0" smtClean="0"/>
              <a:t>A S2S trust represents a trusted connection between a client app running on a local app server and the Web servers in the SharePoint farm. Configuring</a:t>
            </a:r>
            <a:r>
              <a:rPr lang="en-US" baseline="0" dirty="0" smtClean="0"/>
              <a:t> the </a:t>
            </a:r>
            <a:r>
              <a:rPr lang="en-US" dirty="0" smtClean="0"/>
              <a:t>trust requires an SSL certificate which is based on the URL with the DNS name (</a:t>
            </a:r>
            <a:r>
              <a:rPr lang="en-US" dirty="0" err="1" smtClean="0"/>
              <a:t>e.g</a:t>
            </a:r>
            <a:r>
              <a:rPr lang="en-US" dirty="0" smtClean="0"/>
              <a:t> https://appserver.wingtip.com) where the client app is located. The</a:t>
            </a:r>
            <a:r>
              <a:rPr lang="en-US" baseline="0" dirty="0" smtClean="0"/>
              <a:t> client a</a:t>
            </a:r>
            <a:r>
              <a:rPr lang="en-US" dirty="0" smtClean="0"/>
              <a:t>pp contains code which has</a:t>
            </a:r>
            <a:r>
              <a:rPr lang="en-US" baseline="0" dirty="0" smtClean="0"/>
              <a:t> access to the private key associated with the SSL certificate and it uses this private key to sign security tokens. On the SharePoint Web Server, you must create a security token service which can use the public key to authenticate and decrypt these security tokens generated by the client app.</a:t>
            </a:r>
          </a:p>
        </p:txBody>
      </p:sp>
    </p:spTree>
    <p:extLst>
      <p:ext uri="{BB962C8B-B14F-4D97-AF65-F5344CB8AC3E}">
        <p14:creationId xmlns:p14="http://schemas.microsoft.com/office/powerpoint/2010/main" val="128237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PowerShell script that creates a self-signed SSL certificate for</a:t>
            </a:r>
            <a:r>
              <a:rPr lang="en-US" baseline="0" dirty="0" smtClean="0"/>
              <a:t> an app running at the DNS name of http</a:t>
            </a:r>
            <a:r>
              <a:rPr lang="en-US" baseline="0" smtClean="0"/>
              <a:t>://appserver.wingtip.com</a:t>
            </a:r>
            <a:r>
              <a:rPr lang="en-US" baseline="0" dirty="0" smtClean="0"/>
              <a:t>. The self-signed certificate is made by calling the </a:t>
            </a:r>
            <a:r>
              <a:rPr lang="en-US" b="1" baseline="0" dirty="0" smtClean="0"/>
              <a:t>makecert.exe</a:t>
            </a:r>
            <a:r>
              <a:rPr lang="en-US" baseline="0" dirty="0" smtClean="0"/>
              <a:t> utility. Note that the script creates the self-signed certificate with a private key. This certificate is then installed into the certificate store on the local machine using the </a:t>
            </a:r>
            <a:r>
              <a:rPr lang="en-US" b="1" baseline="0" dirty="0" smtClean="0"/>
              <a:t>certmgr.exe</a:t>
            </a:r>
            <a:r>
              <a:rPr lang="en-US" baseline="0" dirty="0" smtClean="0"/>
              <a:t> utility. The code at the bottom of the script shows how to enumerate through the SSL certificates stored on the local machine and to find those that have private keys. The call to Export is what produces a private key file that is signed with the password of Password1.</a:t>
            </a:r>
            <a:endParaRPr lang="en-US" dirty="0"/>
          </a:p>
        </p:txBody>
      </p:sp>
    </p:spTree>
    <p:extLst>
      <p:ext uri="{BB962C8B-B14F-4D97-AF65-F5344CB8AC3E}">
        <p14:creationId xmlns:p14="http://schemas.microsoft.com/office/powerpoint/2010/main" val="226972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configure an S2S high trust connection in an on-premise SharePoint farm, you must use Windows PowerShell</a:t>
            </a:r>
            <a:r>
              <a:rPr lang="en-US" baseline="0" dirty="0" smtClean="0"/>
              <a:t> and SharePoint 2013 </a:t>
            </a:r>
            <a:r>
              <a:rPr lang="en-US" baseline="0" dirty="0" err="1" smtClean="0"/>
              <a:t>cmdlet</a:t>
            </a:r>
            <a:r>
              <a:rPr lang="en-US" baseline="0" dirty="0" smtClean="0"/>
              <a:t> named New-</a:t>
            </a:r>
            <a:r>
              <a:rPr lang="en-US" baseline="0" dirty="0" err="1" smtClean="0"/>
              <a:t>SPTrustedSecurityTokenService</a:t>
            </a:r>
            <a:r>
              <a:rPr lang="en-US" baseline="0" dirty="0" smtClean="0"/>
              <a:t>. When you call the </a:t>
            </a:r>
            <a:r>
              <a:rPr lang="en-US" dirty="0" smtClean="0"/>
              <a:t>New-</a:t>
            </a:r>
            <a:r>
              <a:rPr lang="en-US" dirty="0" err="1" smtClean="0"/>
              <a:t>SPTrustedSecurityTokenService</a:t>
            </a:r>
            <a:r>
              <a:rPr lang="en-US" dirty="0" smtClean="0"/>
              <a:t> </a:t>
            </a:r>
            <a:r>
              <a:rPr lang="en-US" dirty="0" err="1" smtClean="0"/>
              <a:t>cmdlet</a:t>
            </a:r>
            <a:r>
              <a:rPr lang="en-US" dirty="0" smtClean="0"/>
              <a:t> </a:t>
            </a:r>
            <a:r>
              <a:rPr lang="en-US" dirty="0" err="1" smtClean="0"/>
              <a:t>ou</a:t>
            </a:r>
            <a:r>
              <a:rPr lang="en-US" dirty="0" smtClean="0"/>
              <a:t> </a:t>
            </a:r>
            <a:r>
              <a:rPr lang="en-US" dirty="0" err="1" smtClean="0"/>
              <a:t>mus</a:t>
            </a:r>
            <a:r>
              <a:rPr lang="en-US" dirty="0" smtClean="0"/>
              <a:t> pass it a string-based name and the URL to the metadata discovery endpoint for the app. SharePoint then uses the metadata in the JSON token returned from the metadata discovery endpoint to properly create the new STS configured with the correct public key.</a:t>
            </a:r>
          </a:p>
          <a:p>
            <a:endParaRPr lang="en-US" dirty="0" smtClean="0"/>
          </a:p>
          <a:p>
            <a:r>
              <a:rPr lang="en-US" dirty="0" smtClean="0"/>
              <a:t>After creating the S2S trust between the client app and the </a:t>
            </a:r>
            <a:r>
              <a:rPr lang="en-US" dirty="0" err="1" smtClean="0"/>
              <a:t>SHarePoint</a:t>
            </a:r>
            <a:r>
              <a:rPr lang="en-US" dirty="0" smtClean="0"/>
              <a:t> Web servers, it is then required to register one on more app principals using the Register-</a:t>
            </a:r>
            <a:r>
              <a:rPr lang="en-US" dirty="0" err="1" smtClean="0"/>
              <a:t>SPAppPrincipal</a:t>
            </a:r>
            <a:r>
              <a:rPr lang="en-US" dirty="0" smtClean="0"/>
              <a:t> </a:t>
            </a:r>
            <a:r>
              <a:rPr lang="en-US" dirty="0" err="1" smtClean="0"/>
              <a:t>cmdlet</a:t>
            </a:r>
            <a:r>
              <a:rPr lang="en-US" dirty="0" smtClean="0"/>
              <a:t>. Note that app principals are</a:t>
            </a:r>
            <a:r>
              <a:rPr lang="en-US" baseline="0" dirty="0" smtClean="0"/>
              <a:t> scoped to a tenancy. If all the sites in the on-premise local farm are running within the default tenancy, you can create a single farm-wide app principal.</a:t>
            </a:r>
          </a:p>
          <a:p>
            <a:endParaRPr lang="en-US" baseline="0" dirty="0" smtClean="0"/>
          </a:p>
          <a:p>
            <a:r>
              <a:rPr lang="en-US" baseline="0" dirty="0" smtClean="0"/>
              <a:t>Once you have create the app principal, you can then assign permissions to it using the Set-</a:t>
            </a:r>
            <a:r>
              <a:rPr lang="en-US" baseline="0" dirty="0" err="1" smtClean="0"/>
              <a:t>SPAppPrincipalPermission</a:t>
            </a:r>
            <a:r>
              <a:rPr lang="en-US" baseline="0" dirty="0" smtClean="0"/>
              <a:t> </a:t>
            </a:r>
            <a:r>
              <a:rPr lang="en-US" baseline="0" dirty="0" err="1" smtClean="0"/>
              <a:t>cmdlet</a:t>
            </a:r>
            <a:r>
              <a:rPr lang="en-US" baseline="0" dirty="0" smtClean="0"/>
              <a:t>.</a:t>
            </a:r>
            <a:endParaRPr lang="en-US" dirty="0" smtClean="0"/>
          </a:p>
          <a:p>
            <a:endParaRPr lang="en-US" dirty="0"/>
          </a:p>
        </p:txBody>
      </p:sp>
    </p:spTree>
    <p:extLst>
      <p:ext uri="{BB962C8B-B14F-4D97-AF65-F5344CB8AC3E}">
        <p14:creationId xmlns:p14="http://schemas.microsoft.com/office/powerpoint/2010/main" val="1725920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7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3/15/2015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360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128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you care?</a:t>
            </a:r>
          </a:p>
          <a:p>
            <a:r>
              <a:rPr lang="en-US" baseline="0" dirty="0" smtClean="0"/>
              <a:t>Office 365 is the fastest growing commercial product in MS history</a:t>
            </a:r>
          </a:p>
          <a:p>
            <a:r>
              <a:rPr lang="en-US" baseline="0" dirty="0" smtClean="0"/>
              <a:t>SharePoint used to hold this crown</a:t>
            </a:r>
          </a:p>
          <a:p>
            <a:r>
              <a:rPr lang="en-US" baseline="0" dirty="0" smtClean="0"/>
              <a:t>SP commanded a $7B partner revenue attach</a:t>
            </a:r>
          </a:p>
          <a:p>
            <a:endParaRPr lang="en-US" baseline="0" dirty="0" smtClean="0"/>
          </a:p>
          <a:p>
            <a:r>
              <a:rPr lang="en-US" baseline="0" dirty="0" smtClean="0"/>
              <a:t>Office development is another Socket to attach to jump on that train!</a:t>
            </a:r>
          </a:p>
          <a:p>
            <a:endParaRPr lang="en-US" baseline="0" dirty="0" smtClean="0"/>
          </a:p>
          <a:p>
            <a:r>
              <a:rPr lang="en-US" baseline="0" dirty="0" smtClean="0"/>
              <a:t>Why?  </a:t>
            </a:r>
          </a:p>
          <a:p>
            <a:r>
              <a:rPr lang="en-US" baseline="0" dirty="0" smtClean="0"/>
              <a:t>Business Users, Consumers all use Office</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Office is the universal language of productivity</a:t>
            </a:r>
          </a:p>
          <a:p>
            <a:endParaRPr lang="en-US" baseline="0" dirty="0" smtClean="0"/>
          </a:p>
          <a:p>
            <a:r>
              <a:rPr lang="en-US" baseline="0" dirty="0" smtClean="0"/>
              <a:t>1B+ Users</a:t>
            </a:r>
          </a:p>
          <a:p>
            <a:r>
              <a:rPr lang="en-US" baseline="0" dirty="0" smtClean="0"/>
              <a:t>1.2 – 1.8B mobile devices in the next 4 years</a:t>
            </a:r>
          </a:p>
          <a:p>
            <a:r>
              <a:rPr lang="en-US" baseline="0" dirty="0" smtClean="0"/>
              <a:t>2-3 hours in Office a day</a:t>
            </a:r>
            <a:endParaRPr lang="en-US" dirty="0" smtClean="0"/>
          </a:p>
          <a:p>
            <a:r>
              <a:rPr lang="en-US" dirty="0" smtClean="0"/>
              <a:t>400+ Petabytes of data</a:t>
            </a:r>
            <a:endParaRPr lang="en-US" baseline="0" dirty="0" smtClean="0"/>
          </a:p>
          <a:p>
            <a:r>
              <a:rPr lang="en-US" baseline="0" dirty="0" smtClean="0"/>
              <a:t>Valuable business data!</a:t>
            </a:r>
          </a:p>
          <a:p>
            <a:endParaRPr lang="en-US" baseline="0" dirty="0" smtClean="0"/>
          </a:p>
          <a:p>
            <a:r>
              <a:rPr lang="en-US" baseline="0" dirty="0" smtClean="0"/>
              <a:t>Office lets you move across the stack</a:t>
            </a:r>
          </a:p>
          <a:p>
            <a:r>
              <a:rPr lang="en-US" baseline="0" dirty="0" smtClean="0"/>
              <a:t>SMB &lt;-&gt; EPG</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3771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3/15/2015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App Model </a:t>
            </a:r>
            <a:r>
              <a:rPr lang="en-US" sz="900" kern="1200" dirty="0" err="1" smtClean="0">
                <a:solidFill>
                  <a:schemeClr val="tx1"/>
                </a:solidFill>
                <a:effectLst/>
                <a:latin typeface="Segoe UI Light" pitchFamily="34" charset="0"/>
                <a:ea typeface="+mn-ea"/>
                <a:cs typeface="+mn-cs"/>
              </a:rPr>
              <a:t>Redux</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Why we do what we do</a:t>
            </a:r>
          </a:p>
          <a:p>
            <a:pPr lvl="1"/>
            <a:r>
              <a:rPr lang="en-US" sz="900" kern="1200" dirty="0" smtClean="0">
                <a:solidFill>
                  <a:schemeClr val="tx1"/>
                </a:solidFill>
                <a:effectLst/>
                <a:latin typeface="Segoe UI Light" pitchFamily="34" charset="0"/>
                <a:ea typeface="+mn-ea"/>
                <a:cs typeface="+mn-cs"/>
              </a:rPr>
              <a:t>It’s not just about the cloud</a:t>
            </a:r>
          </a:p>
          <a:p>
            <a:pPr lvl="1"/>
            <a:r>
              <a:rPr lang="en-US" sz="900" kern="1200" dirty="0" smtClean="0">
                <a:solidFill>
                  <a:schemeClr val="tx1"/>
                </a:solidFill>
                <a:effectLst/>
                <a:latin typeface="Segoe UI Light" pitchFamily="34" charset="0"/>
                <a:ea typeface="+mn-ea"/>
                <a:cs typeface="+mn-cs"/>
              </a:rPr>
              <a:t>Framework how we think about going forward.</a:t>
            </a:r>
          </a:p>
          <a:p>
            <a:endParaRPr lang="en-US" dirty="0"/>
          </a:p>
        </p:txBody>
      </p:sp>
      <p:sp>
        <p:nvSpPr>
          <p:cNvPr id="4" name="Slide Number Placeholder 3"/>
          <p:cNvSpPr>
            <a:spLocks noGrp="1"/>
          </p:cNvSpPr>
          <p:nvPr>
            <p:ph type="sldNum" sz="quarter" idx="10"/>
          </p:nvPr>
        </p:nvSpPr>
        <p:spPr/>
        <p:txBody>
          <a:bodyPr/>
          <a:lstStyle/>
          <a:p>
            <a:pPr defTabSz="914400">
              <a:defRPr/>
            </a:pPr>
            <a:fld id="{8CF28DF4-C4FE-4FA3-9AF9-6CC177454297}" type="slidenum">
              <a:rPr lang="en-US" smtClean="0">
                <a:solidFill>
                  <a:prstClr val="black"/>
                </a:solidFill>
                <a:latin typeface="Calibri"/>
              </a:rPr>
              <a:pPr defTabSz="914400">
                <a:defRPr/>
              </a:pPr>
              <a:t>12</a:t>
            </a:fld>
            <a:endParaRPr lang="en-US">
              <a:solidFill>
                <a:prstClr val="black"/>
              </a:solidFill>
              <a:latin typeface="Calibri"/>
            </a:endParaRPr>
          </a:p>
        </p:txBody>
      </p:sp>
    </p:spTree>
    <p:extLst>
      <p:ext uri="{BB962C8B-B14F-4D97-AF65-F5344CB8AC3E}">
        <p14:creationId xmlns:p14="http://schemas.microsoft.com/office/powerpoint/2010/main" val="397413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2.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4" Type="http://schemas.openxmlformats.org/officeDocument/2006/relationships/image" Target="../media/image20.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4" Type="http://schemas.openxmlformats.org/officeDocument/2006/relationships/image" Target="../media/image12.jp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3/15/2015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3/15/2015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677454"/>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859314051"/>
      </p:ext>
    </p:extLst>
  </p:cSld>
  <p:clrMapOvr>
    <a:masterClrMapping/>
  </p:clrMapOvr>
  <p:transition>
    <p:fade/>
  </p:transition>
  <p:timing>
    <p:tnLst>
      <p:par>
        <p:cTn id="1" dur="indefinite" restart="never" nodeType="tmRoot"/>
      </p:par>
    </p:tnLst>
  </p:timing>
  <p:hf hdr="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255915704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3/15/2015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3/15/2015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14256890"/>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3/15/2015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715874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image" Target="../media/image6.png"/><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image" Target="../media/image28.png"/><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theme" Target="../theme/theme11.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26" Type="http://schemas.openxmlformats.org/officeDocument/2006/relationships/slideLayout" Target="../slideLayouts/slideLayout404.xml"/><Relationship Id="rId3" Type="http://schemas.openxmlformats.org/officeDocument/2006/relationships/slideLayout" Target="../slideLayouts/slideLayout381.xml"/><Relationship Id="rId21" Type="http://schemas.openxmlformats.org/officeDocument/2006/relationships/slideLayout" Target="../slideLayouts/slideLayout399.xml"/><Relationship Id="rId34" Type="http://schemas.openxmlformats.org/officeDocument/2006/relationships/slideLayout" Target="../slideLayouts/slideLayout412.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5" Type="http://schemas.openxmlformats.org/officeDocument/2006/relationships/slideLayout" Target="../slideLayouts/slideLayout403.xml"/><Relationship Id="rId33" Type="http://schemas.openxmlformats.org/officeDocument/2006/relationships/slideLayout" Target="../slideLayouts/slideLayout411.xml"/><Relationship Id="rId38" Type="http://schemas.openxmlformats.org/officeDocument/2006/relationships/image" Target="../media/image28.png"/><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0" Type="http://schemas.openxmlformats.org/officeDocument/2006/relationships/slideLayout" Target="../slideLayouts/slideLayout398.xml"/><Relationship Id="rId29" Type="http://schemas.openxmlformats.org/officeDocument/2006/relationships/slideLayout" Target="../slideLayouts/slideLayout407.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24" Type="http://schemas.openxmlformats.org/officeDocument/2006/relationships/slideLayout" Target="../slideLayouts/slideLayout402.xml"/><Relationship Id="rId32" Type="http://schemas.openxmlformats.org/officeDocument/2006/relationships/slideLayout" Target="../slideLayouts/slideLayout410.xml"/><Relationship Id="rId37" Type="http://schemas.openxmlformats.org/officeDocument/2006/relationships/theme" Target="../theme/theme12.xml"/><Relationship Id="rId5" Type="http://schemas.openxmlformats.org/officeDocument/2006/relationships/slideLayout" Target="../slideLayouts/slideLayout383.xml"/><Relationship Id="rId15" Type="http://schemas.openxmlformats.org/officeDocument/2006/relationships/slideLayout" Target="../slideLayouts/slideLayout393.xml"/><Relationship Id="rId23" Type="http://schemas.openxmlformats.org/officeDocument/2006/relationships/slideLayout" Target="../slideLayouts/slideLayout401.xml"/><Relationship Id="rId28" Type="http://schemas.openxmlformats.org/officeDocument/2006/relationships/slideLayout" Target="../slideLayouts/slideLayout406.xml"/><Relationship Id="rId36" Type="http://schemas.openxmlformats.org/officeDocument/2006/relationships/slideLayout" Target="../slideLayouts/slideLayout414.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31" Type="http://schemas.openxmlformats.org/officeDocument/2006/relationships/slideLayout" Target="../slideLayouts/slideLayout409.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slideLayout" Target="../slideLayouts/slideLayout400.xml"/><Relationship Id="rId27" Type="http://schemas.openxmlformats.org/officeDocument/2006/relationships/slideLayout" Target="../slideLayouts/slideLayout405.xml"/><Relationship Id="rId30" Type="http://schemas.openxmlformats.org/officeDocument/2006/relationships/slideLayout" Target="../slideLayouts/slideLayout408.xml"/><Relationship Id="rId35" Type="http://schemas.openxmlformats.org/officeDocument/2006/relationships/slideLayout" Target="../slideLayouts/slideLayout41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image" Target="../media/image28.png"/><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theme" Target="../theme/theme13.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26" Type="http://schemas.openxmlformats.org/officeDocument/2006/relationships/slideLayout" Target="../slideLayouts/slideLayout476.xml"/><Relationship Id="rId3" Type="http://schemas.openxmlformats.org/officeDocument/2006/relationships/slideLayout" Target="../slideLayouts/slideLayout453.xml"/><Relationship Id="rId21" Type="http://schemas.openxmlformats.org/officeDocument/2006/relationships/slideLayout" Target="../slideLayouts/slideLayout471.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5" Type="http://schemas.openxmlformats.org/officeDocument/2006/relationships/slideLayout" Target="../slideLayouts/slideLayout475.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29" Type="http://schemas.openxmlformats.org/officeDocument/2006/relationships/slideLayout" Target="../slideLayouts/slideLayout479.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24" Type="http://schemas.openxmlformats.org/officeDocument/2006/relationships/slideLayout" Target="../slideLayouts/slideLayout474.xml"/><Relationship Id="rId32" Type="http://schemas.openxmlformats.org/officeDocument/2006/relationships/image" Target="../media/image21.png"/><Relationship Id="rId5" Type="http://schemas.openxmlformats.org/officeDocument/2006/relationships/slideLayout" Target="../slideLayouts/slideLayout455.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28" Type="http://schemas.openxmlformats.org/officeDocument/2006/relationships/slideLayout" Target="../slideLayouts/slideLayout478.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31" Type="http://schemas.openxmlformats.org/officeDocument/2006/relationships/theme" Target="../theme/theme14.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slideLayout" Target="../slideLayouts/slideLayout472.xml"/><Relationship Id="rId27" Type="http://schemas.openxmlformats.org/officeDocument/2006/relationships/slideLayout" Target="../slideLayouts/slideLayout477.xml"/><Relationship Id="rId30" Type="http://schemas.openxmlformats.org/officeDocument/2006/relationships/slideLayout" Target="../slideLayouts/slideLayout4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slideLayout" Target="../slideLayouts/slideLayout493.xml"/><Relationship Id="rId18" Type="http://schemas.openxmlformats.org/officeDocument/2006/relationships/slideLayout" Target="../slideLayouts/slideLayout498.xml"/><Relationship Id="rId26" Type="http://schemas.openxmlformats.org/officeDocument/2006/relationships/slideLayout" Target="../slideLayouts/slideLayout506.xml"/><Relationship Id="rId3" Type="http://schemas.openxmlformats.org/officeDocument/2006/relationships/slideLayout" Target="../slideLayouts/slideLayout483.xml"/><Relationship Id="rId21" Type="http://schemas.openxmlformats.org/officeDocument/2006/relationships/slideLayout" Target="../slideLayouts/slideLayout501.xml"/><Relationship Id="rId34" Type="http://schemas.openxmlformats.org/officeDocument/2006/relationships/slideLayout" Target="../slideLayouts/slideLayout514.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17" Type="http://schemas.openxmlformats.org/officeDocument/2006/relationships/slideLayout" Target="../slideLayouts/slideLayout497.xml"/><Relationship Id="rId25" Type="http://schemas.openxmlformats.org/officeDocument/2006/relationships/slideLayout" Target="../slideLayouts/slideLayout505.xml"/><Relationship Id="rId33" Type="http://schemas.openxmlformats.org/officeDocument/2006/relationships/slideLayout" Target="../slideLayouts/slideLayout513.xml"/><Relationship Id="rId2" Type="http://schemas.openxmlformats.org/officeDocument/2006/relationships/slideLayout" Target="../slideLayouts/slideLayout482.xml"/><Relationship Id="rId16" Type="http://schemas.openxmlformats.org/officeDocument/2006/relationships/slideLayout" Target="../slideLayouts/slideLayout496.xml"/><Relationship Id="rId20" Type="http://schemas.openxmlformats.org/officeDocument/2006/relationships/slideLayout" Target="../slideLayouts/slideLayout500.xml"/><Relationship Id="rId29" Type="http://schemas.openxmlformats.org/officeDocument/2006/relationships/slideLayout" Target="../slideLayouts/slideLayout509.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24" Type="http://schemas.openxmlformats.org/officeDocument/2006/relationships/slideLayout" Target="../slideLayouts/slideLayout504.xml"/><Relationship Id="rId32" Type="http://schemas.openxmlformats.org/officeDocument/2006/relationships/slideLayout" Target="../slideLayouts/slideLayout512.xml"/><Relationship Id="rId5" Type="http://schemas.openxmlformats.org/officeDocument/2006/relationships/slideLayout" Target="../slideLayouts/slideLayout485.xml"/><Relationship Id="rId15" Type="http://schemas.openxmlformats.org/officeDocument/2006/relationships/slideLayout" Target="../slideLayouts/slideLayout495.xml"/><Relationship Id="rId23" Type="http://schemas.openxmlformats.org/officeDocument/2006/relationships/slideLayout" Target="../slideLayouts/slideLayout503.xml"/><Relationship Id="rId28" Type="http://schemas.openxmlformats.org/officeDocument/2006/relationships/slideLayout" Target="../slideLayouts/slideLayout508.xml"/><Relationship Id="rId36" Type="http://schemas.openxmlformats.org/officeDocument/2006/relationships/image" Target="../media/image14.png"/><Relationship Id="rId10" Type="http://schemas.openxmlformats.org/officeDocument/2006/relationships/slideLayout" Target="../slideLayouts/slideLayout490.xml"/><Relationship Id="rId19" Type="http://schemas.openxmlformats.org/officeDocument/2006/relationships/slideLayout" Target="../slideLayouts/slideLayout499.xml"/><Relationship Id="rId31" Type="http://schemas.openxmlformats.org/officeDocument/2006/relationships/slideLayout" Target="../slideLayouts/slideLayout511.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14" Type="http://schemas.openxmlformats.org/officeDocument/2006/relationships/slideLayout" Target="../slideLayouts/slideLayout494.xml"/><Relationship Id="rId22" Type="http://schemas.openxmlformats.org/officeDocument/2006/relationships/slideLayout" Target="../slideLayouts/slideLayout502.xml"/><Relationship Id="rId27" Type="http://schemas.openxmlformats.org/officeDocument/2006/relationships/slideLayout" Target="../slideLayouts/slideLayout507.xml"/><Relationship Id="rId30" Type="http://schemas.openxmlformats.org/officeDocument/2006/relationships/slideLayout" Target="../slideLayouts/slideLayout510.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2.xml"/><Relationship Id="rId13" Type="http://schemas.openxmlformats.org/officeDocument/2006/relationships/slideLayout" Target="../slideLayouts/slideLayout527.xml"/><Relationship Id="rId18" Type="http://schemas.openxmlformats.org/officeDocument/2006/relationships/slideLayout" Target="../slideLayouts/slideLayout532.xml"/><Relationship Id="rId26" Type="http://schemas.openxmlformats.org/officeDocument/2006/relationships/slideLayout" Target="../slideLayouts/slideLayout540.xml"/><Relationship Id="rId3" Type="http://schemas.openxmlformats.org/officeDocument/2006/relationships/slideLayout" Target="../slideLayouts/slideLayout517.xml"/><Relationship Id="rId21" Type="http://schemas.openxmlformats.org/officeDocument/2006/relationships/slideLayout" Target="../slideLayouts/slideLayout535.xml"/><Relationship Id="rId34" Type="http://schemas.openxmlformats.org/officeDocument/2006/relationships/theme" Target="../theme/theme16.xml"/><Relationship Id="rId7" Type="http://schemas.openxmlformats.org/officeDocument/2006/relationships/slideLayout" Target="../slideLayouts/slideLayout521.xml"/><Relationship Id="rId12" Type="http://schemas.openxmlformats.org/officeDocument/2006/relationships/slideLayout" Target="../slideLayouts/slideLayout526.xml"/><Relationship Id="rId17" Type="http://schemas.openxmlformats.org/officeDocument/2006/relationships/slideLayout" Target="../slideLayouts/slideLayout531.xml"/><Relationship Id="rId25" Type="http://schemas.openxmlformats.org/officeDocument/2006/relationships/slideLayout" Target="../slideLayouts/slideLayout539.xml"/><Relationship Id="rId33" Type="http://schemas.openxmlformats.org/officeDocument/2006/relationships/slideLayout" Target="../slideLayouts/slideLayout547.xml"/><Relationship Id="rId2" Type="http://schemas.openxmlformats.org/officeDocument/2006/relationships/slideLayout" Target="../slideLayouts/slideLayout516.xml"/><Relationship Id="rId16" Type="http://schemas.openxmlformats.org/officeDocument/2006/relationships/slideLayout" Target="../slideLayouts/slideLayout530.xml"/><Relationship Id="rId20" Type="http://schemas.openxmlformats.org/officeDocument/2006/relationships/slideLayout" Target="../slideLayouts/slideLayout534.xml"/><Relationship Id="rId29" Type="http://schemas.openxmlformats.org/officeDocument/2006/relationships/slideLayout" Target="../slideLayouts/slideLayout543.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24" Type="http://schemas.openxmlformats.org/officeDocument/2006/relationships/slideLayout" Target="../slideLayouts/slideLayout538.xml"/><Relationship Id="rId32" Type="http://schemas.openxmlformats.org/officeDocument/2006/relationships/slideLayout" Target="../slideLayouts/slideLayout546.xml"/><Relationship Id="rId5" Type="http://schemas.openxmlformats.org/officeDocument/2006/relationships/slideLayout" Target="../slideLayouts/slideLayout519.xml"/><Relationship Id="rId15" Type="http://schemas.openxmlformats.org/officeDocument/2006/relationships/slideLayout" Target="../slideLayouts/slideLayout529.xml"/><Relationship Id="rId23" Type="http://schemas.openxmlformats.org/officeDocument/2006/relationships/slideLayout" Target="../slideLayouts/slideLayout537.xml"/><Relationship Id="rId28" Type="http://schemas.openxmlformats.org/officeDocument/2006/relationships/slideLayout" Target="../slideLayouts/slideLayout542.xml"/><Relationship Id="rId10" Type="http://schemas.openxmlformats.org/officeDocument/2006/relationships/slideLayout" Target="../slideLayouts/slideLayout524.xml"/><Relationship Id="rId19" Type="http://schemas.openxmlformats.org/officeDocument/2006/relationships/slideLayout" Target="../slideLayouts/slideLayout533.xml"/><Relationship Id="rId31" Type="http://schemas.openxmlformats.org/officeDocument/2006/relationships/slideLayout" Target="../slideLayouts/slideLayout545.xml"/><Relationship Id="rId4" Type="http://schemas.openxmlformats.org/officeDocument/2006/relationships/slideLayout" Target="../slideLayouts/slideLayout518.xml"/><Relationship Id="rId9" Type="http://schemas.openxmlformats.org/officeDocument/2006/relationships/slideLayout" Target="../slideLayouts/slideLayout523.xml"/><Relationship Id="rId14" Type="http://schemas.openxmlformats.org/officeDocument/2006/relationships/slideLayout" Target="../slideLayouts/slideLayout528.xml"/><Relationship Id="rId22" Type="http://schemas.openxmlformats.org/officeDocument/2006/relationships/slideLayout" Target="../slideLayouts/slideLayout536.xml"/><Relationship Id="rId27" Type="http://schemas.openxmlformats.org/officeDocument/2006/relationships/slideLayout" Target="../slideLayouts/slideLayout541.xml"/><Relationship Id="rId30" Type="http://schemas.openxmlformats.org/officeDocument/2006/relationships/slideLayout" Target="../slideLayouts/slideLayout54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5.xml"/><Relationship Id="rId13" Type="http://schemas.openxmlformats.org/officeDocument/2006/relationships/slideLayout" Target="../slideLayouts/slideLayout560.xml"/><Relationship Id="rId18" Type="http://schemas.openxmlformats.org/officeDocument/2006/relationships/slideLayout" Target="../slideLayouts/slideLayout565.xml"/><Relationship Id="rId26" Type="http://schemas.openxmlformats.org/officeDocument/2006/relationships/slideLayout" Target="../slideLayouts/slideLayout573.xml"/><Relationship Id="rId3" Type="http://schemas.openxmlformats.org/officeDocument/2006/relationships/slideLayout" Target="../slideLayouts/slideLayout550.xml"/><Relationship Id="rId21" Type="http://schemas.openxmlformats.org/officeDocument/2006/relationships/slideLayout" Target="../slideLayouts/slideLayout568.xml"/><Relationship Id="rId34" Type="http://schemas.openxmlformats.org/officeDocument/2006/relationships/theme" Target="../theme/theme17.xml"/><Relationship Id="rId7" Type="http://schemas.openxmlformats.org/officeDocument/2006/relationships/slideLayout" Target="../slideLayouts/slideLayout554.xml"/><Relationship Id="rId12" Type="http://schemas.openxmlformats.org/officeDocument/2006/relationships/slideLayout" Target="../slideLayouts/slideLayout559.xml"/><Relationship Id="rId17" Type="http://schemas.openxmlformats.org/officeDocument/2006/relationships/slideLayout" Target="../slideLayouts/slideLayout564.xml"/><Relationship Id="rId25" Type="http://schemas.openxmlformats.org/officeDocument/2006/relationships/slideLayout" Target="../slideLayouts/slideLayout572.xml"/><Relationship Id="rId33" Type="http://schemas.openxmlformats.org/officeDocument/2006/relationships/slideLayout" Target="../slideLayouts/slideLayout580.xml"/><Relationship Id="rId2" Type="http://schemas.openxmlformats.org/officeDocument/2006/relationships/slideLayout" Target="../slideLayouts/slideLayout549.xml"/><Relationship Id="rId16" Type="http://schemas.openxmlformats.org/officeDocument/2006/relationships/slideLayout" Target="../slideLayouts/slideLayout563.xml"/><Relationship Id="rId20" Type="http://schemas.openxmlformats.org/officeDocument/2006/relationships/slideLayout" Target="../slideLayouts/slideLayout567.xml"/><Relationship Id="rId29" Type="http://schemas.openxmlformats.org/officeDocument/2006/relationships/slideLayout" Target="../slideLayouts/slideLayout576.xml"/><Relationship Id="rId1" Type="http://schemas.openxmlformats.org/officeDocument/2006/relationships/slideLayout" Target="../slideLayouts/slideLayout548.xml"/><Relationship Id="rId6" Type="http://schemas.openxmlformats.org/officeDocument/2006/relationships/slideLayout" Target="../slideLayouts/slideLayout553.xml"/><Relationship Id="rId11" Type="http://schemas.openxmlformats.org/officeDocument/2006/relationships/slideLayout" Target="../slideLayouts/slideLayout558.xml"/><Relationship Id="rId24" Type="http://schemas.openxmlformats.org/officeDocument/2006/relationships/slideLayout" Target="../slideLayouts/slideLayout571.xml"/><Relationship Id="rId32" Type="http://schemas.openxmlformats.org/officeDocument/2006/relationships/slideLayout" Target="../slideLayouts/slideLayout579.xml"/><Relationship Id="rId5" Type="http://schemas.openxmlformats.org/officeDocument/2006/relationships/slideLayout" Target="../slideLayouts/slideLayout552.xml"/><Relationship Id="rId15" Type="http://schemas.openxmlformats.org/officeDocument/2006/relationships/slideLayout" Target="../slideLayouts/slideLayout562.xml"/><Relationship Id="rId23" Type="http://schemas.openxmlformats.org/officeDocument/2006/relationships/slideLayout" Target="../slideLayouts/slideLayout570.xml"/><Relationship Id="rId28" Type="http://schemas.openxmlformats.org/officeDocument/2006/relationships/slideLayout" Target="../slideLayouts/slideLayout575.xml"/><Relationship Id="rId36" Type="http://schemas.openxmlformats.org/officeDocument/2006/relationships/image" Target="../media/image6.png"/><Relationship Id="rId10" Type="http://schemas.openxmlformats.org/officeDocument/2006/relationships/slideLayout" Target="../slideLayouts/slideLayout557.xml"/><Relationship Id="rId19" Type="http://schemas.openxmlformats.org/officeDocument/2006/relationships/slideLayout" Target="../slideLayouts/slideLayout566.xml"/><Relationship Id="rId31" Type="http://schemas.openxmlformats.org/officeDocument/2006/relationships/slideLayout" Target="../slideLayouts/slideLayout578.xml"/><Relationship Id="rId4" Type="http://schemas.openxmlformats.org/officeDocument/2006/relationships/slideLayout" Target="../slideLayouts/slideLayout551.xml"/><Relationship Id="rId9" Type="http://schemas.openxmlformats.org/officeDocument/2006/relationships/slideLayout" Target="../slideLayouts/slideLayout556.xml"/><Relationship Id="rId14" Type="http://schemas.openxmlformats.org/officeDocument/2006/relationships/slideLayout" Target="../slideLayouts/slideLayout561.xml"/><Relationship Id="rId22" Type="http://schemas.openxmlformats.org/officeDocument/2006/relationships/slideLayout" Target="../slideLayouts/slideLayout569.xml"/><Relationship Id="rId27" Type="http://schemas.openxmlformats.org/officeDocument/2006/relationships/slideLayout" Target="../slideLayouts/slideLayout574.xml"/><Relationship Id="rId30" Type="http://schemas.openxmlformats.org/officeDocument/2006/relationships/slideLayout" Target="../slideLayouts/slideLayout577.xml"/><Relationship Id="rId35"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6.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image" Target="../media/image5.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image" Target="../media/image14.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theme" Target="../theme/theme4.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8" Type="http://schemas.openxmlformats.org/officeDocument/2006/relationships/slideLayout" Target="../slideLayouts/slideLayout85.xml"/><Relationship Id="rId51"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54" Type="http://schemas.openxmlformats.org/officeDocument/2006/relationships/image" Target="../media/image14.png"/><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3" Type="http://schemas.openxmlformats.org/officeDocument/2006/relationships/theme" Target="../theme/theme5.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8" Type="http://schemas.openxmlformats.org/officeDocument/2006/relationships/slideLayout" Target="../slideLayouts/slideLayout136.xml"/><Relationship Id="rId51" Type="http://schemas.openxmlformats.org/officeDocument/2006/relationships/slideLayout" Target="../slideLayouts/slideLayout1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theme" Target="../theme/theme6.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6.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image" Target="../media/image21.png"/><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theme" Target="../theme/theme7.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34" Type="http://schemas.openxmlformats.org/officeDocument/2006/relationships/theme" Target="../theme/theme8.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image" Target="../media/image6.png"/><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34" Type="http://schemas.openxmlformats.org/officeDocument/2006/relationships/theme" Target="../theme/theme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image" Target="../media/image6.png"/><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51" r:id="rId22"/>
    <p:sldLayoutId id="2147484152" r:id="rId23"/>
    <p:sldLayoutId id="2147484156" r:id="rId24"/>
    <p:sldLayoutId id="2147484158" r:id="rId25"/>
    <p:sldLayoutId id="2147484159" r:id="rId26"/>
    <p:sldLayoutId id="2147484160" r:id="rId27"/>
    <p:sldLayoutId id="2147484198" r:id="rId28"/>
    <p:sldLayoutId id="2147484718" r:id="rId29"/>
    <p:sldLayoutId id="2147484719" r:id="rId3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717"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47.emf"/><Relationship Id="rId7" Type="http://schemas.openxmlformats.org/officeDocument/2006/relationships/image" Target="../media/image67.png"/><Relationship Id="rId12" Type="http://schemas.openxmlformats.org/officeDocument/2006/relationships/image" Target="../media/image71.png"/><Relationship Id="rId17" Type="http://schemas.microsoft.com/office/2007/relationships/hdphoto" Target="../media/hdphoto3.wdp"/><Relationship Id="rId2" Type="http://schemas.openxmlformats.org/officeDocument/2006/relationships/image" Target="../media/image65.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61.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3.emf"/><Relationship Id="rId15" Type="http://schemas.openxmlformats.org/officeDocument/2006/relationships/image" Target="../media/image74.png"/><Relationship Id="rId10" Type="http://schemas.microsoft.com/office/2007/relationships/hdphoto" Target="../media/hdphoto2.wdp"/><Relationship Id="rId19" Type="http://schemas.openxmlformats.org/officeDocument/2006/relationships/image" Target="../media/image7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5.png"/><Relationship Id="rId1" Type="http://schemas.openxmlformats.org/officeDocument/2006/relationships/slideLayout" Target="../slideLayouts/slideLayout230.xml"/><Relationship Id="rId6" Type="http://schemas.openxmlformats.org/officeDocument/2006/relationships/image" Target="../media/image78.png"/><Relationship Id="rId5" Type="http://schemas.openxmlformats.org/officeDocument/2006/relationships/image" Target="../media/image63.emf"/><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0.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0.xml"/><Relationship Id="rId5" Type="http://schemas.openxmlformats.org/officeDocument/2006/relationships/image" Target="../media/image86.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4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1.xm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76.xml"/></Relationships>
</file>

<file path=ppt/slides/_rels/slide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zapier.com/zapbook/office-365/" TargetMode="External"/><Relationship Id="rId1" Type="http://schemas.openxmlformats.org/officeDocument/2006/relationships/slideLayout" Target="../slideLayouts/slideLayout423.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3.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3.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327.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8.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27.xml"/><Relationship Id="rId5" Type="http://schemas.openxmlformats.org/officeDocument/2006/relationships/image" Target="../media/image95.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27.xml"/><Relationship Id="rId6" Type="http://schemas.openxmlformats.org/officeDocument/2006/relationships/image" Target="../media/image47.emf"/><Relationship Id="rId5" Type="http://schemas.openxmlformats.org/officeDocument/2006/relationships/image" Target="../media/image95.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2.xml"/><Relationship Id="rId1" Type="http://schemas.openxmlformats.org/officeDocument/2006/relationships/slideLayout" Target="../slideLayouts/slideLayout394.xml"/><Relationship Id="rId4" Type="http://schemas.openxmlformats.org/officeDocument/2006/relationships/image" Target="../media/image100.emf"/></Relationships>
</file>

<file path=ppt/slides/_rels/slide3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visualstudiogallery.msdn.microsoft.com/a15b85e6-69a7-4fdf-adda-a38066bb5155" TargetMode="Externa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51.emf"/><Relationship Id="rId3" Type="http://schemas.openxmlformats.org/officeDocument/2006/relationships/tags" Target="../tags/tag3.xml"/><Relationship Id="rId7" Type="http://schemas.openxmlformats.org/officeDocument/2006/relationships/slideLayout" Target="../slideLayouts/slideLayout192.xml"/><Relationship Id="rId12" Type="http://schemas.openxmlformats.org/officeDocument/2006/relationships/image" Target="../media/image5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png"/><Relationship Id="rId4" Type="http://schemas.openxmlformats.org/officeDocument/2006/relationships/tags" Target="../tags/tag4.xml"/><Relationship Id="rId9" Type="http://schemas.openxmlformats.org/officeDocument/2006/relationships/image" Target="../media/image47.emf"/><Relationship Id="rId14" Type="http://schemas.openxmlformats.org/officeDocument/2006/relationships/image" Target="../media/image52.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60.xml.rels><?xml version="1.0" encoding="UTF-8" standalone="yes"?>
<Relationships xmlns="http://schemas.openxmlformats.org/package/2006/relationships"><Relationship Id="rId3" Type="http://schemas.openxmlformats.org/officeDocument/2006/relationships/hyperlink" Target="https://www.criticalpathtraining.com/articles/critical-path-training-sharepoint-server-2013-virtual-machine-setup-guide/" TargetMode="External"/><Relationship Id="rId2" Type="http://schemas.openxmlformats.org/officeDocument/2006/relationships/hyperlink" Target="http://technet.microsoft.com/en-us/library/cc262957.aspx" TargetMode="External"/><Relationship Id="rId1" Type="http://schemas.openxmlformats.org/officeDocument/2006/relationships/slideLayout" Target="../slideLayouts/slideLayout6.xml"/><Relationship Id="rId5" Type="http://schemas.openxmlformats.org/officeDocument/2006/relationships/image" Target="../media/image118.jpg"/><Relationship Id="rId4" Type="http://schemas.openxmlformats.org/officeDocument/2006/relationships/hyperlink" Target="http://www.amazon.com/Ambientes-desarrollo-para-SharePoint-2013-ebook/dp/B00TWO2XW8/ref=sr_1_1?ie=UTF8&amp;qid=1425227676&amp;sr=8-1&amp;keywords=compartimos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 Id="rId9" Type="http://schemas.openxmlformats.org/officeDocument/2006/relationships/image" Target="../media/image125.emf"/></Relationships>
</file>

<file path=ppt/slides/_rels/slide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compartimoss.com/revistas/numero-22/las-aplicaciones-high-trust-i" TargetMode="External"/><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23.emf"/><Relationship Id="rId7" Type="http://schemas.openxmlformats.org/officeDocument/2006/relationships/image" Target="../media/image134.emf"/><Relationship Id="rId2" Type="http://schemas.openxmlformats.org/officeDocument/2006/relationships/image" Target="../media/image120.emf"/><Relationship Id="rId1" Type="http://schemas.openxmlformats.org/officeDocument/2006/relationships/slideLayout" Target="../slideLayouts/slideLayout17.xml"/><Relationship Id="rId6" Type="http://schemas.openxmlformats.org/officeDocument/2006/relationships/image" Target="../media/image133.emf"/><Relationship Id="rId5" Type="http://schemas.openxmlformats.org/officeDocument/2006/relationships/image" Target="../media/image122.emf"/><Relationship Id="rId10" Type="http://schemas.openxmlformats.org/officeDocument/2006/relationships/image" Target="../media/image137.emf"/><Relationship Id="rId4" Type="http://schemas.openxmlformats.org/officeDocument/2006/relationships/image" Target="../media/image121.emf"/><Relationship Id="rId9" Type="http://schemas.openxmlformats.org/officeDocument/2006/relationships/image" Target="../media/image13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46.emf"/><Relationship Id="rId7" Type="http://schemas.openxmlformats.org/officeDocument/2006/relationships/image" Target="../media/image123.emf"/><Relationship Id="rId12"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17.xml"/><Relationship Id="rId6" Type="http://schemas.openxmlformats.org/officeDocument/2006/relationships/image" Target="../media/image120.emf"/><Relationship Id="rId11" Type="http://schemas.openxmlformats.org/officeDocument/2006/relationships/image" Target="../media/image134.emf"/><Relationship Id="rId5" Type="http://schemas.openxmlformats.org/officeDocument/2006/relationships/image" Target="../media/image148.emf"/><Relationship Id="rId10" Type="http://schemas.openxmlformats.org/officeDocument/2006/relationships/image" Target="../media/image133.emf"/><Relationship Id="rId4" Type="http://schemas.openxmlformats.org/officeDocument/2006/relationships/image" Target="../media/image147.emf"/><Relationship Id="rId9" Type="http://schemas.openxmlformats.org/officeDocument/2006/relationships/image" Target="../media/image12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3.emf"/><Relationship Id="rId1" Type="http://schemas.openxmlformats.org/officeDocument/2006/relationships/slideLayout" Target="../slideLayouts/slideLayout43.xml"/><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9169" y="3213915"/>
            <a:ext cx="4498841" cy="3351756"/>
            <a:chOff x="274638" y="3277807"/>
            <a:chExt cx="4590248" cy="3419856"/>
          </a:xfrm>
        </p:grpSpPr>
        <p:sp>
          <p:nvSpPr>
            <p:cNvPr id="70" name="Rectangle 69"/>
            <p:cNvSpPr/>
            <p:nvPr/>
          </p:nvSpPr>
          <p:spPr bwMode="auto">
            <a:xfrm>
              <a:off x="274638" y="3277807"/>
              <a:ext cx="4590248"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TIGHTLY BOUND</a:t>
              </a:r>
              <a:endParaRPr lang="en-US" sz="1960" b="1" dirty="0">
                <a:gradFill>
                  <a:gsLst>
                    <a:gs pos="26496">
                      <a:srgbClr val="505050"/>
                    </a:gs>
                    <a:gs pos="44000">
                      <a:srgbClr val="505050"/>
                    </a:gs>
                  </a:gsLst>
                  <a:lin ang="5400000" scaled="0"/>
                </a:gradFill>
              </a:endParaRPr>
            </a:p>
          </p:txBody>
        </p:sp>
        <p:sp>
          <p:nvSpPr>
            <p:cNvPr id="72" name="Rectangle 71"/>
            <p:cNvSpPr/>
            <p:nvPr/>
          </p:nvSpPr>
          <p:spPr bwMode="auto">
            <a:xfrm>
              <a:off x="367210" y="3810000"/>
              <a:ext cx="4407408"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Host process</a:t>
              </a:r>
            </a:p>
          </p:txBody>
        </p:sp>
        <p:sp>
          <p:nvSpPr>
            <p:cNvPr id="73" name="Rectangle 72"/>
            <p:cNvSpPr/>
            <p:nvPr/>
          </p:nvSpPr>
          <p:spPr bwMode="auto">
            <a:xfrm>
              <a:off x="367210" y="5793960"/>
              <a:ext cx="4407408"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74" name="Rectangle 73"/>
            <p:cNvSpPr/>
            <p:nvPr/>
          </p:nvSpPr>
          <p:spPr bwMode="auto">
            <a:xfrm>
              <a:off x="1066162" y="4561113"/>
              <a:ext cx="3009506" cy="7892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76" name="Freeform 23"/>
            <p:cNvSpPr>
              <a:spLocks noChangeAspect="1" noEditPoints="1"/>
            </p:cNvSpPr>
            <p:nvPr/>
          </p:nvSpPr>
          <p:spPr bwMode="auto">
            <a:xfrm>
              <a:off x="3825044" y="3955627"/>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7" name="Freeform 5"/>
            <p:cNvSpPr>
              <a:spLocks noChangeAspect="1" noEditPoints="1"/>
            </p:cNvSpPr>
            <p:nvPr/>
          </p:nvSpPr>
          <p:spPr bwMode="auto">
            <a:xfrm>
              <a:off x="2304063" y="3951551"/>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cxnSp>
          <p:nvCxnSpPr>
            <p:cNvPr id="81" name="Straight Connector 80"/>
            <p:cNvCxnSpPr/>
            <p:nvPr/>
          </p:nvCxnSpPr>
          <p:spPr>
            <a:xfrm>
              <a:off x="3878502"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40421"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3371323"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400097"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1428870"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3371323"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2400097"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1428870"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Freeform 5"/>
            <p:cNvSpPr>
              <a:spLocks noChangeAspect="1" noEditPoints="1"/>
            </p:cNvSpPr>
            <p:nvPr/>
          </p:nvSpPr>
          <p:spPr bwMode="auto">
            <a:xfrm>
              <a:off x="3673852" y="5959065"/>
              <a:ext cx="936102" cy="205810"/>
            </a:xfrm>
            <a:custGeom>
              <a:avLst/>
              <a:gdLst>
                <a:gd name="T0" fmla="*/ 864 w 3941"/>
                <a:gd name="T1" fmla="*/ 425 h 864"/>
                <a:gd name="T2" fmla="*/ 368 w 3941"/>
                <a:gd name="T3" fmla="*/ 425 h 864"/>
                <a:gd name="T4" fmla="*/ 0 w 3941"/>
                <a:gd name="T5" fmla="*/ 425 h 864"/>
                <a:gd name="T6" fmla="*/ 382 w 3941"/>
                <a:gd name="T7" fmla="*/ 797 h 864"/>
                <a:gd name="T8" fmla="*/ 382 w 3941"/>
                <a:gd name="T9" fmla="*/ 440 h 864"/>
                <a:gd name="T10" fmla="*/ 0 w 3941"/>
                <a:gd name="T11" fmla="*/ 744 h 864"/>
                <a:gd name="T12" fmla="*/ 1902 w 3941"/>
                <a:gd name="T13" fmla="*/ 173 h 864"/>
                <a:gd name="T14" fmla="*/ 1835 w 3941"/>
                <a:gd name="T15" fmla="*/ 200 h 864"/>
                <a:gd name="T16" fmla="*/ 1901 w 3941"/>
                <a:gd name="T17" fmla="*/ 227 h 864"/>
                <a:gd name="T18" fmla="*/ 1730 w 3941"/>
                <a:gd name="T19" fmla="*/ 173 h 864"/>
                <a:gd name="T20" fmla="*/ 1495 w 3941"/>
                <a:gd name="T21" fmla="*/ 173 h 864"/>
                <a:gd name="T22" fmla="*/ 1309 w 3941"/>
                <a:gd name="T23" fmla="*/ 606 h 864"/>
                <a:gd name="T24" fmla="*/ 1274 w 3941"/>
                <a:gd name="T25" fmla="*/ 692 h 864"/>
                <a:gd name="T26" fmla="*/ 1462 w 3941"/>
                <a:gd name="T27" fmla="*/ 281 h 864"/>
                <a:gd name="T28" fmla="*/ 1796 w 3941"/>
                <a:gd name="T29" fmla="*/ 173 h 864"/>
                <a:gd name="T30" fmla="*/ 1845 w 3941"/>
                <a:gd name="T31" fmla="*/ 321 h 864"/>
                <a:gd name="T32" fmla="*/ 1905 w 3941"/>
                <a:gd name="T33" fmla="*/ 321 h 864"/>
                <a:gd name="T34" fmla="*/ 2176 w 3941"/>
                <a:gd name="T35" fmla="*/ 312 h 864"/>
                <a:gd name="T36" fmla="*/ 2053 w 3941"/>
                <a:gd name="T37" fmla="*/ 321 h 864"/>
                <a:gd name="T38" fmla="*/ 2053 w 3941"/>
                <a:gd name="T39" fmla="*/ 692 h 864"/>
                <a:gd name="T40" fmla="*/ 2156 w 3941"/>
                <a:gd name="T41" fmla="*/ 363 h 864"/>
                <a:gd name="T42" fmla="*/ 2301 w 3941"/>
                <a:gd name="T43" fmla="*/ 692 h 864"/>
                <a:gd name="T44" fmla="*/ 2651 w 3941"/>
                <a:gd name="T45" fmla="*/ 143 h 864"/>
                <a:gd name="T46" fmla="*/ 2538 w 3941"/>
                <a:gd name="T47" fmla="*/ 312 h 864"/>
                <a:gd name="T48" fmla="*/ 2410 w 3941"/>
                <a:gd name="T49" fmla="*/ 650 h 864"/>
                <a:gd name="T50" fmla="*/ 2651 w 3941"/>
                <a:gd name="T51" fmla="*/ 629 h 864"/>
                <a:gd name="T52" fmla="*/ 2710 w 3941"/>
                <a:gd name="T53" fmla="*/ 143 h 864"/>
                <a:gd name="T54" fmla="*/ 2459 w 3941"/>
                <a:gd name="T55" fmla="*/ 613 h 864"/>
                <a:gd name="T56" fmla="*/ 2546 w 3941"/>
                <a:gd name="T57" fmla="*/ 363 h 864"/>
                <a:gd name="T58" fmla="*/ 2651 w 3941"/>
                <a:gd name="T59" fmla="*/ 524 h 864"/>
                <a:gd name="T60" fmla="*/ 2975 w 3941"/>
                <a:gd name="T61" fmla="*/ 312 h 864"/>
                <a:gd name="T62" fmla="*/ 2835 w 3941"/>
                <a:gd name="T63" fmla="*/ 648 h 864"/>
                <a:gd name="T64" fmla="*/ 3150 w 3941"/>
                <a:gd name="T65" fmla="*/ 505 h 864"/>
                <a:gd name="T66" fmla="*/ 2970 w 3941"/>
                <a:gd name="T67" fmla="*/ 650 h 864"/>
                <a:gd name="T68" fmla="*/ 2880 w 3941"/>
                <a:gd name="T69" fmla="*/ 401 h 864"/>
                <a:gd name="T70" fmla="*/ 3090 w 3941"/>
                <a:gd name="T71" fmla="*/ 507 h 864"/>
                <a:gd name="T72" fmla="*/ 3550 w 3941"/>
                <a:gd name="T73" fmla="*/ 620 h 864"/>
                <a:gd name="T74" fmla="*/ 3410 w 3941"/>
                <a:gd name="T75" fmla="*/ 321 h 864"/>
                <a:gd name="T76" fmla="*/ 3234 w 3941"/>
                <a:gd name="T77" fmla="*/ 321 h 864"/>
                <a:gd name="T78" fmla="*/ 3343 w 3941"/>
                <a:gd name="T79" fmla="*/ 692 h 864"/>
                <a:gd name="T80" fmla="*/ 3517 w 3941"/>
                <a:gd name="T81" fmla="*/ 692 h 864"/>
                <a:gd name="T82" fmla="*/ 3631 w 3941"/>
                <a:gd name="T83" fmla="*/ 321 h 864"/>
                <a:gd name="T84" fmla="*/ 3788 w 3941"/>
                <a:gd name="T85" fmla="*/ 452 h 864"/>
                <a:gd name="T86" fmla="*/ 3840 w 3941"/>
                <a:gd name="T87" fmla="*/ 363 h 864"/>
                <a:gd name="T88" fmla="*/ 3844 w 3941"/>
                <a:gd name="T89" fmla="*/ 312 h 864"/>
                <a:gd name="T90" fmla="*/ 3734 w 3941"/>
                <a:gd name="T91" fmla="*/ 483 h 864"/>
                <a:gd name="T92" fmla="*/ 3880 w 3941"/>
                <a:gd name="T93" fmla="*/ 598 h 864"/>
                <a:gd name="T94" fmla="*/ 3713 w 3941"/>
                <a:gd name="T95" fmla="*/ 678 h 864"/>
                <a:gd name="T96" fmla="*/ 3941 w 3941"/>
                <a:gd name="T97" fmla="*/ 59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1"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4" name="Freeform 26"/>
            <p:cNvSpPr>
              <a:spLocks noChangeAspect="1" noEditPoints="1"/>
            </p:cNvSpPr>
            <p:nvPr/>
          </p:nvSpPr>
          <p:spPr bwMode="auto">
            <a:xfrm>
              <a:off x="2903998" y="4818048"/>
              <a:ext cx="340903" cy="275421"/>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5" name="Freeform 33"/>
            <p:cNvSpPr>
              <a:spLocks noChangeAspect="1" noEditPoints="1"/>
            </p:cNvSpPr>
            <p:nvPr/>
          </p:nvSpPr>
          <p:spPr bwMode="auto">
            <a:xfrm>
              <a:off x="1805486" y="5977458"/>
              <a:ext cx="1618978" cy="1830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8" name="Group 17"/>
            <p:cNvGrpSpPr/>
            <p:nvPr/>
          </p:nvGrpSpPr>
          <p:grpSpPr>
            <a:xfrm>
              <a:off x="367210" y="5693980"/>
              <a:ext cx="4407408" cy="99980"/>
              <a:chOff x="367210" y="5693980"/>
              <a:chExt cx="4479428" cy="99980"/>
            </a:xfrm>
          </p:grpSpPr>
          <p:cxnSp>
            <p:nvCxnSpPr>
              <p:cNvPr id="17" name="Straight Connector 16"/>
              <p:cNvCxnSpPr/>
              <p:nvPr/>
            </p:nvCxnSpPr>
            <p:spPr>
              <a:xfrm>
                <a:off x="367210" y="574397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39230" y="569398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39230" y="579396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App Model Redux</a:t>
            </a:r>
            <a:endParaRPr lang="en-US" dirty="0"/>
          </a:p>
        </p:txBody>
      </p:sp>
      <p:grpSp>
        <p:nvGrpSpPr>
          <p:cNvPr id="3" name="Group 2"/>
          <p:cNvGrpSpPr/>
          <p:nvPr/>
        </p:nvGrpSpPr>
        <p:grpSpPr>
          <a:xfrm>
            <a:off x="269168" y="1190077"/>
            <a:ext cx="11652806" cy="1846154"/>
            <a:chOff x="274637" y="1212849"/>
            <a:chExt cx="11889565" cy="1883664"/>
          </a:xfrm>
        </p:grpSpPr>
        <p:sp>
          <p:nvSpPr>
            <p:cNvPr id="11" name="Rectangle 10"/>
            <p:cNvSpPr/>
            <p:nvPr/>
          </p:nvSpPr>
          <p:spPr bwMode="auto">
            <a:xfrm>
              <a:off x="367210"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43" name="Rectangle 42"/>
            <p:cNvSpPr/>
            <p:nvPr/>
          </p:nvSpPr>
          <p:spPr bwMode="auto">
            <a:xfrm>
              <a:off x="4271748"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46" name="Rectangle 45"/>
            <p:cNvSpPr/>
            <p:nvPr/>
          </p:nvSpPr>
          <p:spPr bwMode="auto">
            <a:xfrm>
              <a:off x="8176285" y="1727597"/>
              <a:ext cx="389534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 name="Rectangle 5"/>
            <p:cNvSpPr/>
            <p:nvPr/>
          </p:nvSpPr>
          <p:spPr bwMode="auto">
            <a:xfrm>
              <a:off x="274637" y="1212849"/>
              <a:ext cx="11889565" cy="1883664"/>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PRINCIPLES</a:t>
              </a:r>
              <a:endParaRPr lang="en-US" sz="1960" b="1" dirty="0">
                <a:gradFill>
                  <a:gsLst>
                    <a:gs pos="26496">
                      <a:srgbClr val="505050"/>
                    </a:gs>
                    <a:gs pos="44000">
                      <a:srgbClr val="505050"/>
                    </a:gs>
                  </a:gsLst>
                  <a:lin ang="5400000" scaled="0"/>
                </a:gradFill>
              </a:endParaRPr>
            </a:p>
          </p:txBody>
        </p:sp>
        <p:sp>
          <p:nvSpPr>
            <p:cNvPr id="32" name="Freeform 5"/>
            <p:cNvSpPr>
              <a:spLocks noChangeAspect="1" noEditPoints="1"/>
            </p:cNvSpPr>
            <p:nvPr/>
          </p:nvSpPr>
          <p:spPr bwMode="auto">
            <a:xfrm>
              <a:off x="2729180" y="2015647"/>
              <a:ext cx="1021729" cy="6532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33" name="Arc 32"/>
            <p:cNvSpPr/>
            <p:nvPr/>
          </p:nvSpPr>
          <p:spPr>
            <a:xfrm rot="20676240">
              <a:off x="7036394" y="2339401"/>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39" name="Group 38"/>
            <p:cNvGrpSpPr>
              <a:grpSpLocks noChangeAspect="1"/>
            </p:cNvGrpSpPr>
            <p:nvPr/>
          </p:nvGrpSpPr>
          <p:grpSpPr>
            <a:xfrm>
              <a:off x="10437267" y="2062784"/>
              <a:ext cx="1037392" cy="630450"/>
              <a:chOff x="3742936" y="4845974"/>
              <a:chExt cx="1597183" cy="970652"/>
            </a:xfrm>
            <a:solidFill>
              <a:schemeClr val="tx1"/>
            </a:solidFill>
          </p:grpSpPr>
          <p:sp>
            <p:nvSpPr>
              <p:cNvPr id="40" name="Freeform 3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4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47" name="Freeform 5"/>
            <p:cNvSpPr>
              <a:spLocks noChangeAspect="1" noEditPoints="1"/>
            </p:cNvSpPr>
            <p:nvPr/>
          </p:nvSpPr>
          <p:spPr bwMode="auto">
            <a:xfrm>
              <a:off x="11632118" y="2237376"/>
              <a:ext cx="237114" cy="45585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8" name="Freeform 5"/>
            <p:cNvSpPr>
              <a:spLocks noChangeAspect="1" noEditPoints="1"/>
            </p:cNvSpPr>
            <p:nvPr/>
          </p:nvSpPr>
          <p:spPr bwMode="auto">
            <a:xfrm>
              <a:off x="9694624" y="2245344"/>
              <a:ext cx="601058"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50" name="Group 49"/>
            <p:cNvGrpSpPr/>
            <p:nvPr/>
          </p:nvGrpSpPr>
          <p:grpSpPr>
            <a:xfrm>
              <a:off x="6325647" y="1902124"/>
              <a:ext cx="1534235" cy="924357"/>
              <a:chOff x="6293519" y="1918846"/>
              <a:chExt cx="1534235" cy="924357"/>
            </a:xfrm>
          </p:grpSpPr>
          <p:sp>
            <p:nvSpPr>
              <p:cNvPr id="38"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9"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51" name="Arc 50"/>
            <p:cNvSpPr/>
            <p:nvPr/>
          </p:nvSpPr>
          <p:spPr>
            <a:xfrm rot="9876240">
              <a:off x="6476985" y="1957288"/>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grpSp>
        <p:nvGrpSpPr>
          <p:cNvPr id="102" name="Group 101"/>
          <p:cNvGrpSpPr>
            <a:grpSpLocks noChangeAspect="1"/>
          </p:cNvGrpSpPr>
          <p:nvPr/>
        </p:nvGrpSpPr>
        <p:grpSpPr>
          <a:xfrm>
            <a:off x="4352012" y="3100603"/>
            <a:ext cx="543749" cy="543749"/>
            <a:chOff x="5915250" y="4231307"/>
            <a:chExt cx="1189257" cy="1189257"/>
          </a:xfrm>
          <a:solidFill>
            <a:schemeClr val="accent4"/>
          </a:solidFill>
        </p:grpSpPr>
        <p:sp>
          <p:nvSpPr>
            <p:cNvPr id="97" name="Oval 96"/>
            <p:cNvSpPr/>
            <p:nvPr/>
          </p:nvSpPr>
          <p:spPr bwMode="auto">
            <a:xfrm>
              <a:off x="5915250" y="4231307"/>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6" name="Freeform 6"/>
            <p:cNvSpPr>
              <a:spLocks noChangeAspect="1" noEditPoints="1"/>
            </p:cNvSpPr>
            <p:nvPr/>
          </p:nvSpPr>
          <p:spPr bwMode="auto">
            <a:xfrm>
              <a:off x="6108530" y="4425006"/>
              <a:ext cx="802698" cy="80185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9" name="Group 8"/>
          <p:cNvGrpSpPr/>
          <p:nvPr/>
        </p:nvGrpSpPr>
        <p:grpSpPr>
          <a:xfrm>
            <a:off x="4949606" y="3213915"/>
            <a:ext cx="6972369" cy="3351756"/>
            <a:chOff x="5050171" y="3277807"/>
            <a:chExt cx="7114032" cy="3419856"/>
          </a:xfrm>
        </p:grpSpPr>
        <p:sp>
          <p:nvSpPr>
            <p:cNvPr id="121" name="Rectangle 120"/>
            <p:cNvSpPr/>
            <p:nvPr/>
          </p:nvSpPr>
          <p:spPr bwMode="auto">
            <a:xfrm>
              <a:off x="5137162"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Solution host</a:t>
              </a:r>
            </a:p>
          </p:txBody>
        </p:sp>
        <p:sp>
          <p:nvSpPr>
            <p:cNvPr id="71" name="Rectangle 70"/>
            <p:cNvSpPr/>
            <p:nvPr/>
          </p:nvSpPr>
          <p:spPr bwMode="auto">
            <a:xfrm>
              <a:off x="5050171" y="3277807"/>
              <a:ext cx="7114032"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LOOSELY COUPLED</a:t>
              </a:r>
            </a:p>
          </p:txBody>
        </p:sp>
        <p:sp>
          <p:nvSpPr>
            <p:cNvPr id="122" name="Rectangle 121"/>
            <p:cNvSpPr/>
            <p:nvPr/>
          </p:nvSpPr>
          <p:spPr bwMode="auto">
            <a:xfrm>
              <a:off x="5137162" y="5793960"/>
              <a:ext cx="2984210"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123" name="Rectangle 122"/>
            <p:cNvSpPr/>
            <p:nvPr/>
          </p:nvSpPr>
          <p:spPr bwMode="auto">
            <a:xfrm>
              <a:off x="5264276" y="4697631"/>
              <a:ext cx="2745005" cy="87659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148" name="Rectangle 147"/>
            <p:cNvSpPr/>
            <p:nvPr/>
          </p:nvSpPr>
          <p:spPr bwMode="auto">
            <a:xfrm rot="5400000">
              <a:off x="7660023" y="4357343"/>
              <a:ext cx="1888743" cy="79406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9" tIns="0" rIns="179238" bIns="0" numCol="1" spcCol="0" rtlCol="0" fromWordArt="0" anchor="ctr" anchorCtr="0" forceAA="0" compatLnSpc="1">
              <a:prstTxWarp prst="textNoShape">
                <a:avLst/>
              </a:prstTxWarp>
              <a:noAutofit/>
            </a:bodyPr>
            <a:lstStyle/>
            <a:p>
              <a:pPr defTabSz="914180">
                <a:lnSpc>
                  <a:spcPct val="90000"/>
                </a:lnSpc>
                <a:spcAft>
                  <a:spcPts val="588"/>
                </a:spcAft>
              </a:pPr>
              <a:r>
                <a:rPr lang="en-US" sz="1372" dirty="0">
                  <a:gradFill>
                    <a:gsLst>
                      <a:gs pos="76068">
                        <a:srgbClr val="FFFFFF"/>
                      </a:gs>
                      <a:gs pos="55000">
                        <a:srgbClr val="FFFFFF"/>
                      </a:gs>
                    </a:gsLst>
                    <a:lin ang="5400000" scaled="0"/>
                  </a:gradFill>
                  <a:cs typeface="Segoe UI Semilight" panose="020B0402040204020203" pitchFamily="34" charset="0"/>
                </a:rPr>
                <a:t>O365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APIs and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Office.js</a:t>
              </a:r>
            </a:p>
          </p:txBody>
        </p:sp>
        <p:sp>
          <p:nvSpPr>
            <p:cNvPr id="149" name="Rectangle 148"/>
            <p:cNvSpPr/>
            <p:nvPr/>
          </p:nvSpPr>
          <p:spPr bwMode="auto">
            <a:xfrm>
              <a:off x="9072397"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Productivity service</a:t>
              </a:r>
            </a:p>
          </p:txBody>
        </p:sp>
        <p:sp>
          <p:nvSpPr>
            <p:cNvPr id="151" name="Freeform 17"/>
            <p:cNvSpPr>
              <a:spLocks noChangeAspect="1" noEditPoints="1"/>
            </p:cNvSpPr>
            <p:nvPr/>
          </p:nvSpPr>
          <p:spPr bwMode="auto">
            <a:xfrm>
              <a:off x="5276976" y="4346362"/>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3" name="Freeform 6"/>
            <p:cNvSpPr>
              <a:spLocks noChangeAspect="1" noEditPoints="1"/>
            </p:cNvSpPr>
            <p:nvPr/>
          </p:nvSpPr>
          <p:spPr bwMode="auto">
            <a:xfrm>
              <a:off x="6777846" y="4328307"/>
              <a:ext cx="820754" cy="237904"/>
            </a:xfrm>
            <a:custGeom>
              <a:avLst/>
              <a:gdLst>
                <a:gd name="T0" fmla="*/ 1370 w 3468"/>
                <a:gd name="T1" fmla="*/ 510 h 1003"/>
                <a:gd name="T2" fmla="*/ 1226 w 3468"/>
                <a:gd name="T3" fmla="*/ 712 h 1003"/>
                <a:gd name="T4" fmla="*/ 1645 w 3468"/>
                <a:gd name="T5" fmla="*/ 157 h 1003"/>
                <a:gd name="T6" fmla="*/ 1603 w 3468"/>
                <a:gd name="T7" fmla="*/ 121 h 1003"/>
                <a:gd name="T8" fmla="*/ 1712 w 3468"/>
                <a:gd name="T9" fmla="*/ 383 h 1003"/>
                <a:gd name="T10" fmla="*/ 1417 w 3468"/>
                <a:gd name="T11" fmla="*/ 616 h 1003"/>
                <a:gd name="T12" fmla="*/ 1592 w 3468"/>
                <a:gd name="T13" fmla="*/ 881 h 1003"/>
                <a:gd name="T14" fmla="*/ 1182 w 3468"/>
                <a:gd name="T15" fmla="*/ 15 h 1003"/>
                <a:gd name="T16" fmla="*/ 920 w 3468"/>
                <a:gd name="T17" fmla="*/ 505 h 1003"/>
                <a:gd name="T18" fmla="*/ 538 w 3468"/>
                <a:gd name="T19" fmla="*/ 685 h 1003"/>
                <a:gd name="T20" fmla="*/ 86 w 3468"/>
                <a:gd name="T21" fmla="*/ 838 h 1003"/>
                <a:gd name="T22" fmla="*/ 536 w 3468"/>
                <a:gd name="T23" fmla="*/ 80 h 1003"/>
                <a:gd name="T24" fmla="*/ 169 w 3468"/>
                <a:gd name="T25" fmla="*/ 594 h 1003"/>
                <a:gd name="T26" fmla="*/ 369 w 3468"/>
                <a:gd name="T27" fmla="*/ 407 h 1003"/>
                <a:gd name="T28" fmla="*/ 866 w 3468"/>
                <a:gd name="T29" fmla="*/ 260 h 1003"/>
                <a:gd name="T30" fmla="*/ 866 w 3468"/>
                <a:gd name="T31" fmla="*/ 261 h 1003"/>
                <a:gd name="T32" fmla="*/ 2650 w 3468"/>
                <a:gd name="T33" fmla="*/ 148 h 1003"/>
                <a:gd name="T34" fmla="*/ 2660 w 3468"/>
                <a:gd name="T35" fmla="*/ 327 h 1003"/>
                <a:gd name="T36" fmla="*/ 2618 w 3468"/>
                <a:gd name="T37" fmla="*/ 171 h 1003"/>
                <a:gd name="T38" fmla="*/ 1419 w 3468"/>
                <a:gd name="T39" fmla="*/ 151 h 1003"/>
                <a:gd name="T40" fmla="*/ 1434 w 3468"/>
                <a:gd name="T41" fmla="*/ 115 h 1003"/>
                <a:gd name="T42" fmla="*/ 1346 w 3468"/>
                <a:gd name="T43" fmla="*/ 386 h 1003"/>
                <a:gd name="T44" fmla="*/ 2226 w 3468"/>
                <a:gd name="T45" fmla="*/ 165 h 1003"/>
                <a:gd name="T46" fmla="*/ 2225 w 3468"/>
                <a:gd name="T47" fmla="*/ 235 h 1003"/>
                <a:gd name="T48" fmla="*/ 2719 w 3468"/>
                <a:gd name="T49" fmla="*/ 643 h 1003"/>
                <a:gd name="T50" fmla="*/ 2729 w 3468"/>
                <a:gd name="T51" fmla="*/ 822 h 1003"/>
                <a:gd name="T52" fmla="*/ 2577 w 3468"/>
                <a:gd name="T53" fmla="*/ 627 h 1003"/>
                <a:gd name="T54" fmla="*/ 2588 w 3468"/>
                <a:gd name="T55" fmla="*/ 667 h 1003"/>
                <a:gd name="T56" fmla="*/ 2792 w 3468"/>
                <a:gd name="T57" fmla="*/ 345 h 1003"/>
                <a:gd name="T58" fmla="*/ 2783 w 3468"/>
                <a:gd name="T59" fmla="*/ 43 h 1003"/>
                <a:gd name="T60" fmla="*/ 2741 w 3468"/>
                <a:gd name="T61" fmla="*/ 314 h 1003"/>
                <a:gd name="T62" fmla="*/ 2838 w 3468"/>
                <a:gd name="T63" fmla="*/ 616 h 1003"/>
                <a:gd name="T64" fmla="*/ 2901 w 3468"/>
                <a:gd name="T65" fmla="*/ 650 h 1003"/>
                <a:gd name="T66" fmla="*/ 1916 w 3468"/>
                <a:gd name="T67" fmla="*/ 741 h 1003"/>
                <a:gd name="T68" fmla="*/ 1672 w 3468"/>
                <a:gd name="T69" fmla="*/ 1003 h 1003"/>
                <a:gd name="T70" fmla="*/ 1887 w 3468"/>
                <a:gd name="T71" fmla="*/ 645 h 1003"/>
                <a:gd name="T72" fmla="*/ 1715 w 3468"/>
                <a:gd name="T73" fmla="*/ 773 h 1003"/>
                <a:gd name="T74" fmla="*/ 3435 w 3468"/>
                <a:gd name="T75" fmla="*/ 836 h 1003"/>
                <a:gd name="T76" fmla="*/ 3468 w 3468"/>
                <a:gd name="T77" fmla="*/ 694 h 1003"/>
                <a:gd name="T78" fmla="*/ 3093 w 3468"/>
                <a:gd name="T79" fmla="*/ 536 h 1003"/>
                <a:gd name="T80" fmla="*/ 3162 w 3468"/>
                <a:gd name="T81" fmla="*/ 881 h 1003"/>
                <a:gd name="T82" fmla="*/ 2416 w 3468"/>
                <a:gd name="T83" fmla="*/ 671 h 1003"/>
                <a:gd name="T84" fmla="*/ 2434 w 3468"/>
                <a:gd name="T85" fmla="*/ 677 h 1003"/>
                <a:gd name="T86" fmla="*/ 1968 w 3468"/>
                <a:gd name="T87" fmla="*/ 881 h 1003"/>
                <a:gd name="T88" fmla="*/ 1965 w 3468"/>
                <a:gd name="T89" fmla="*/ 242 h 1003"/>
                <a:gd name="T90" fmla="*/ 1946 w 3468"/>
                <a:gd name="T91" fmla="*/ 367 h 1003"/>
                <a:gd name="T92" fmla="*/ 1856 w 3468"/>
                <a:gd name="T93" fmla="*/ 115 h 1003"/>
                <a:gd name="T94" fmla="*/ 1778 w 3468"/>
                <a:gd name="T95" fmla="*/ 228 h 1003"/>
                <a:gd name="T96" fmla="*/ 2096 w 3468"/>
                <a:gd name="T97" fmla="*/ 850 h 1003"/>
                <a:gd name="T98" fmla="*/ 2257 w 3468"/>
                <a:gd name="T99" fmla="*/ 672 h 1003"/>
                <a:gd name="T100" fmla="*/ 2257 w 3468"/>
                <a:gd name="T101" fmla="*/ 825 h 1003"/>
                <a:gd name="T102" fmla="*/ 2083 w 3468"/>
                <a:gd name="T103" fmla="*/ 132 h 1003"/>
                <a:gd name="T104" fmla="*/ 2055 w 3468"/>
                <a:gd name="T105" fmla="*/ 386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8" h="1003">
                  <a:moveTo>
                    <a:pt x="1226" y="842"/>
                  </a:moveTo>
                  <a:cubicBezTo>
                    <a:pt x="1379" y="842"/>
                    <a:pt x="1379" y="842"/>
                    <a:pt x="1379" y="842"/>
                  </a:cubicBezTo>
                  <a:cubicBezTo>
                    <a:pt x="1379" y="881"/>
                    <a:pt x="1379" y="881"/>
                    <a:pt x="1379" y="881"/>
                  </a:cubicBezTo>
                  <a:cubicBezTo>
                    <a:pt x="1182" y="881"/>
                    <a:pt x="1182" y="881"/>
                    <a:pt x="1182" y="881"/>
                  </a:cubicBezTo>
                  <a:cubicBezTo>
                    <a:pt x="1182" y="510"/>
                    <a:pt x="1182" y="510"/>
                    <a:pt x="1182" y="510"/>
                  </a:cubicBezTo>
                  <a:cubicBezTo>
                    <a:pt x="1370" y="510"/>
                    <a:pt x="1370" y="510"/>
                    <a:pt x="1370" y="510"/>
                  </a:cubicBezTo>
                  <a:cubicBezTo>
                    <a:pt x="1370" y="549"/>
                    <a:pt x="1370" y="549"/>
                    <a:pt x="1370" y="549"/>
                  </a:cubicBezTo>
                  <a:cubicBezTo>
                    <a:pt x="1226" y="549"/>
                    <a:pt x="1226" y="549"/>
                    <a:pt x="1226" y="549"/>
                  </a:cubicBezTo>
                  <a:cubicBezTo>
                    <a:pt x="1226" y="673"/>
                    <a:pt x="1226" y="673"/>
                    <a:pt x="1226" y="673"/>
                  </a:cubicBezTo>
                  <a:cubicBezTo>
                    <a:pt x="1360" y="673"/>
                    <a:pt x="1360" y="673"/>
                    <a:pt x="1360" y="673"/>
                  </a:cubicBezTo>
                  <a:cubicBezTo>
                    <a:pt x="1360" y="712"/>
                    <a:pt x="1360" y="712"/>
                    <a:pt x="1360" y="712"/>
                  </a:cubicBezTo>
                  <a:cubicBezTo>
                    <a:pt x="1226" y="712"/>
                    <a:pt x="1226" y="712"/>
                    <a:pt x="1226" y="712"/>
                  </a:cubicBezTo>
                  <a:lnTo>
                    <a:pt x="1226" y="842"/>
                  </a:lnTo>
                  <a:close/>
                  <a:moveTo>
                    <a:pt x="1712" y="347"/>
                  </a:moveTo>
                  <a:cubicBezTo>
                    <a:pt x="1704" y="353"/>
                    <a:pt x="1695" y="356"/>
                    <a:pt x="1684" y="356"/>
                  </a:cubicBezTo>
                  <a:cubicBezTo>
                    <a:pt x="1670" y="356"/>
                    <a:pt x="1660" y="352"/>
                    <a:pt x="1654" y="345"/>
                  </a:cubicBezTo>
                  <a:cubicBezTo>
                    <a:pt x="1648" y="337"/>
                    <a:pt x="1645" y="324"/>
                    <a:pt x="1645" y="307"/>
                  </a:cubicBezTo>
                  <a:cubicBezTo>
                    <a:pt x="1645" y="157"/>
                    <a:pt x="1645" y="157"/>
                    <a:pt x="1645" y="157"/>
                  </a:cubicBezTo>
                  <a:cubicBezTo>
                    <a:pt x="1712" y="157"/>
                    <a:pt x="1712" y="157"/>
                    <a:pt x="1712" y="157"/>
                  </a:cubicBezTo>
                  <a:cubicBezTo>
                    <a:pt x="1712" y="121"/>
                    <a:pt x="1712" y="121"/>
                    <a:pt x="1712" y="121"/>
                  </a:cubicBezTo>
                  <a:cubicBezTo>
                    <a:pt x="1645" y="121"/>
                    <a:pt x="1645" y="121"/>
                    <a:pt x="1645" y="121"/>
                  </a:cubicBezTo>
                  <a:cubicBezTo>
                    <a:pt x="1645" y="43"/>
                    <a:pt x="1645" y="43"/>
                    <a:pt x="1645" y="43"/>
                  </a:cubicBezTo>
                  <a:cubicBezTo>
                    <a:pt x="1603" y="56"/>
                    <a:pt x="1603" y="56"/>
                    <a:pt x="1603" y="56"/>
                  </a:cubicBezTo>
                  <a:cubicBezTo>
                    <a:pt x="1603" y="121"/>
                    <a:pt x="1603" y="121"/>
                    <a:pt x="1603" y="121"/>
                  </a:cubicBezTo>
                  <a:cubicBezTo>
                    <a:pt x="1557" y="121"/>
                    <a:pt x="1557" y="121"/>
                    <a:pt x="1557" y="121"/>
                  </a:cubicBezTo>
                  <a:cubicBezTo>
                    <a:pt x="1557" y="157"/>
                    <a:pt x="1557" y="157"/>
                    <a:pt x="1557" y="157"/>
                  </a:cubicBezTo>
                  <a:cubicBezTo>
                    <a:pt x="1603" y="157"/>
                    <a:pt x="1603" y="157"/>
                    <a:pt x="1603" y="157"/>
                  </a:cubicBezTo>
                  <a:cubicBezTo>
                    <a:pt x="1603" y="314"/>
                    <a:pt x="1603" y="314"/>
                    <a:pt x="1603" y="314"/>
                  </a:cubicBezTo>
                  <a:cubicBezTo>
                    <a:pt x="1603" y="366"/>
                    <a:pt x="1626" y="392"/>
                    <a:pt x="1672" y="392"/>
                  </a:cubicBezTo>
                  <a:cubicBezTo>
                    <a:pt x="1688" y="392"/>
                    <a:pt x="1702" y="389"/>
                    <a:pt x="1712" y="383"/>
                  </a:cubicBezTo>
                  <a:lnTo>
                    <a:pt x="1712" y="347"/>
                  </a:lnTo>
                  <a:close/>
                  <a:moveTo>
                    <a:pt x="1596" y="616"/>
                  </a:moveTo>
                  <a:cubicBezTo>
                    <a:pt x="1530" y="727"/>
                    <a:pt x="1530" y="727"/>
                    <a:pt x="1530" y="727"/>
                  </a:cubicBezTo>
                  <a:cubicBezTo>
                    <a:pt x="1529" y="727"/>
                    <a:pt x="1529" y="727"/>
                    <a:pt x="1529" y="727"/>
                  </a:cubicBezTo>
                  <a:cubicBezTo>
                    <a:pt x="1466" y="616"/>
                    <a:pt x="1466" y="616"/>
                    <a:pt x="1466" y="616"/>
                  </a:cubicBezTo>
                  <a:cubicBezTo>
                    <a:pt x="1417" y="616"/>
                    <a:pt x="1417" y="616"/>
                    <a:pt x="1417" y="616"/>
                  </a:cubicBezTo>
                  <a:cubicBezTo>
                    <a:pt x="1503" y="751"/>
                    <a:pt x="1503" y="751"/>
                    <a:pt x="1503" y="751"/>
                  </a:cubicBezTo>
                  <a:cubicBezTo>
                    <a:pt x="1413" y="881"/>
                    <a:pt x="1413" y="881"/>
                    <a:pt x="1413" y="881"/>
                  </a:cubicBezTo>
                  <a:cubicBezTo>
                    <a:pt x="1462" y="881"/>
                    <a:pt x="1462" y="881"/>
                    <a:pt x="1462" y="881"/>
                  </a:cubicBezTo>
                  <a:cubicBezTo>
                    <a:pt x="1527" y="776"/>
                    <a:pt x="1527" y="776"/>
                    <a:pt x="1527" y="776"/>
                  </a:cubicBezTo>
                  <a:cubicBezTo>
                    <a:pt x="1528" y="776"/>
                    <a:pt x="1528" y="776"/>
                    <a:pt x="1528" y="776"/>
                  </a:cubicBezTo>
                  <a:cubicBezTo>
                    <a:pt x="1592" y="881"/>
                    <a:pt x="1592" y="881"/>
                    <a:pt x="1592" y="881"/>
                  </a:cubicBezTo>
                  <a:cubicBezTo>
                    <a:pt x="1641" y="881"/>
                    <a:pt x="1641" y="881"/>
                    <a:pt x="1641" y="881"/>
                  </a:cubicBezTo>
                  <a:cubicBezTo>
                    <a:pt x="1553" y="750"/>
                    <a:pt x="1553" y="750"/>
                    <a:pt x="1553" y="750"/>
                  </a:cubicBezTo>
                  <a:cubicBezTo>
                    <a:pt x="1642" y="616"/>
                    <a:pt x="1642" y="616"/>
                    <a:pt x="1642" y="616"/>
                  </a:cubicBezTo>
                  <a:lnTo>
                    <a:pt x="1596" y="616"/>
                  </a:lnTo>
                  <a:close/>
                  <a:moveTo>
                    <a:pt x="1226" y="15"/>
                  </a:moveTo>
                  <a:cubicBezTo>
                    <a:pt x="1182" y="15"/>
                    <a:pt x="1182" y="15"/>
                    <a:pt x="1182" y="15"/>
                  </a:cubicBezTo>
                  <a:cubicBezTo>
                    <a:pt x="1182" y="386"/>
                    <a:pt x="1182" y="386"/>
                    <a:pt x="1182" y="386"/>
                  </a:cubicBezTo>
                  <a:cubicBezTo>
                    <a:pt x="1226" y="386"/>
                    <a:pt x="1226" y="386"/>
                    <a:pt x="1226" y="386"/>
                  </a:cubicBezTo>
                  <a:lnTo>
                    <a:pt x="1226" y="15"/>
                  </a:lnTo>
                  <a:close/>
                  <a:moveTo>
                    <a:pt x="878" y="282"/>
                  </a:moveTo>
                  <a:cubicBezTo>
                    <a:pt x="907" y="336"/>
                    <a:pt x="922" y="399"/>
                    <a:pt x="922" y="464"/>
                  </a:cubicBezTo>
                  <a:cubicBezTo>
                    <a:pt x="922" y="476"/>
                    <a:pt x="921" y="492"/>
                    <a:pt x="920" y="505"/>
                  </a:cubicBezTo>
                  <a:cubicBezTo>
                    <a:pt x="919" y="508"/>
                    <a:pt x="919" y="511"/>
                    <a:pt x="919" y="514"/>
                  </a:cubicBezTo>
                  <a:cubicBezTo>
                    <a:pt x="372" y="514"/>
                    <a:pt x="372" y="514"/>
                    <a:pt x="372" y="514"/>
                  </a:cubicBezTo>
                  <a:cubicBezTo>
                    <a:pt x="368" y="514"/>
                    <a:pt x="368" y="514"/>
                    <a:pt x="368" y="514"/>
                  </a:cubicBezTo>
                  <a:cubicBezTo>
                    <a:pt x="368" y="518"/>
                    <a:pt x="368" y="518"/>
                    <a:pt x="368" y="518"/>
                  </a:cubicBezTo>
                  <a:cubicBezTo>
                    <a:pt x="369" y="521"/>
                    <a:pt x="369" y="521"/>
                    <a:pt x="369" y="521"/>
                  </a:cubicBezTo>
                  <a:cubicBezTo>
                    <a:pt x="369" y="610"/>
                    <a:pt x="446" y="685"/>
                    <a:pt x="538" y="685"/>
                  </a:cubicBezTo>
                  <a:cubicBezTo>
                    <a:pt x="602" y="685"/>
                    <a:pt x="666" y="649"/>
                    <a:pt x="693" y="597"/>
                  </a:cubicBezTo>
                  <a:cubicBezTo>
                    <a:pt x="904" y="597"/>
                    <a:pt x="904" y="597"/>
                    <a:pt x="904" y="597"/>
                  </a:cubicBezTo>
                  <a:cubicBezTo>
                    <a:pt x="875" y="677"/>
                    <a:pt x="824" y="743"/>
                    <a:pt x="757" y="787"/>
                  </a:cubicBezTo>
                  <a:cubicBezTo>
                    <a:pt x="693" y="830"/>
                    <a:pt x="617" y="852"/>
                    <a:pt x="536" y="852"/>
                  </a:cubicBezTo>
                  <a:cubicBezTo>
                    <a:pt x="474" y="852"/>
                    <a:pt x="417" y="840"/>
                    <a:pt x="365" y="816"/>
                  </a:cubicBezTo>
                  <a:cubicBezTo>
                    <a:pt x="246" y="881"/>
                    <a:pt x="142" y="895"/>
                    <a:pt x="86" y="838"/>
                  </a:cubicBezTo>
                  <a:cubicBezTo>
                    <a:pt x="0" y="751"/>
                    <a:pt x="112" y="455"/>
                    <a:pt x="303" y="263"/>
                  </a:cubicBezTo>
                  <a:cubicBezTo>
                    <a:pt x="310" y="255"/>
                    <a:pt x="353" y="215"/>
                    <a:pt x="354" y="214"/>
                  </a:cubicBezTo>
                  <a:cubicBezTo>
                    <a:pt x="353" y="215"/>
                    <a:pt x="331" y="226"/>
                    <a:pt x="329" y="227"/>
                  </a:cubicBezTo>
                  <a:cubicBezTo>
                    <a:pt x="243" y="275"/>
                    <a:pt x="167" y="365"/>
                    <a:pt x="153" y="381"/>
                  </a:cubicBezTo>
                  <a:cubicBezTo>
                    <a:pt x="172" y="302"/>
                    <a:pt x="214" y="231"/>
                    <a:pt x="274" y="178"/>
                  </a:cubicBezTo>
                  <a:cubicBezTo>
                    <a:pt x="345" y="115"/>
                    <a:pt x="439" y="80"/>
                    <a:pt x="536" y="80"/>
                  </a:cubicBezTo>
                  <a:cubicBezTo>
                    <a:pt x="542" y="80"/>
                    <a:pt x="547" y="80"/>
                    <a:pt x="553" y="80"/>
                  </a:cubicBezTo>
                  <a:cubicBezTo>
                    <a:pt x="690" y="16"/>
                    <a:pt x="821" y="0"/>
                    <a:pt x="875" y="54"/>
                  </a:cubicBezTo>
                  <a:cubicBezTo>
                    <a:pt x="923" y="103"/>
                    <a:pt x="920" y="185"/>
                    <a:pt x="878" y="282"/>
                  </a:cubicBezTo>
                  <a:close/>
                  <a:moveTo>
                    <a:pt x="339" y="803"/>
                  </a:moveTo>
                  <a:cubicBezTo>
                    <a:pt x="320" y="792"/>
                    <a:pt x="302" y="780"/>
                    <a:pt x="285" y="766"/>
                  </a:cubicBezTo>
                  <a:cubicBezTo>
                    <a:pt x="233" y="722"/>
                    <a:pt x="193" y="663"/>
                    <a:pt x="169" y="594"/>
                  </a:cubicBezTo>
                  <a:cubicBezTo>
                    <a:pt x="115" y="696"/>
                    <a:pt x="104" y="780"/>
                    <a:pt x="146" y="822"/>
                  </a:cubicBezTo>
                  <a:cubicBezTo>
                    <a:pt x="182" y="858"/>
                    <a:pt x="252" y="848"/>
                    <a:pt x="339" y="803"/>
                  </a:cubicBezTo>
                  <a:close/>
                  <a:moveTo>
                    <a:pt x="706" y="411"/>
                  </a:moveTo>
                  <a:cubicBezTo>
                    <a:pt x="705" y="407"/>
                    <a:pt x="705" y="407"/>
                    <a:pt x="705" y="407"/>
                  </a:cubicBezTo>
                  <a:cubicBezTo>
                    <a:pt x="701" y="319"/>
                    <a:pt x="630" y="251"/>
                    <a:pt x="543" y="251"/>
                  </a:cubicBezTo>
                  <a:cubicBezTo>
                    <a:pt x="453" y="251"/>
                    <a:pt x="373" y="322"/>
                    <a:pt x="369" y="407"/>
                  </a:cubicBezTo>
                  <a:cubicBezTo>
                    <a:pt x="368" y="411"/>
                    <a:pt x="368" y="411"/>
                    <a:pt x="368" y="411"/>
                  </a:cubicBezTo>
                  <a:cubicBezTo>
                    <a:pt x="372" y="411"/>
                    <a:pt x="372" y="411"/>
                    <a:pt x="372" y="411"/>
                  </a:cubicBezTo>
                  <a:cubicBezTo>
                    <a:pt x="702" y="411"/>
                    <a:pt x="702" y="411"/>
                    <a:pt x="702" y="411"/>
                  </a:cubicBezTo>
                  <a:lnTo>
                    <a:pt x="706" y="411"/>
                  </a:lnTo>
                  <a:close/>
                  <a:moveTo>
                    <a:pt x="866" y="261"/>
                  </a:moveTo>
                  <a:cubicBezTo>
                    <a:pt x="866" y="261"/>
                    <a:pt x="866" y="261"/>
                    <a:pt x="866" y="260"/>
                  </a:cubicBezTo>
                  <a:cubicBezTo>
                    <a:pt x="898" y="188"/>
                    <a:pt x="902" y="130"/>
                    <a:pt x="870" y="98"/>
                  </a:cubicBezTo>
                  <a:cubicBezTo>
                    <a:pt x="832" y="60"/>
                    <a:pt x="761" y="65"/>
                    <a:pt x="674" y="105"/>
                  </a:cubicBezTo>
                  <a:cubicBezTo>
                    <a:pt x="722" y="123"/>
                    <a:pt x="766" y="150"/>
                    <a:pt x="804" y="185"/>
                  </a:cubicBezTo>
                  <a:cubicBezTo>
                    <a:pt x="828" y="208"/>
                    <a:pt x="849" y="233"/>
                    <a:pt x="866" y="260"/>
                  </a:cubicBezTo>
                  <a:cubicBezTo>
                    <a:pt x="866" y="260"/>
                    <a:pt x="866" y="260"/>
                    <a:pt x="866" y="260"/>
                  </a:cubicBezTo>
                  <a:cubicBezTo>
                    <a:pt x="866" y="261"/>
                    <a:pt x="866" y="261"/>
                    <a:pt x="866" y="261"/>
                  </a:cubicBezTo>
                  <a:close/>
                  <a:moveTo>
                    <a:pt x="2480" y="356"/>
                  </a:moveTo>
                  <a:cubicBezTo>
                    <a:pt x="2458" y="331"/>
                    <a:pt x="2448" y="298"/>
                    <a:pt x="2448" y="255"/>
                  </a:cubicBezTo>
                  <a:cubicBezTo>
                    <a:pt x="2448" y="228"/>
                    <a:pt x="2453" y="204"/>
                    <a:pt x="2464" y="183"/>
                  </a:cubicBezTo>
                  <a:cubicBezTo>
                    <a:pt x="2474" y="161"/>
                    <a:pt x="2489" y="144"/>
                    <a:pt x="2507" y="132"/>
                  </a:cubicBezTo>
                  <a:cubicBezTo>
                    <a:pt x="2526" y="121"/>
                    <a:pt x="2547" y="115"/>
                    <a:pt x="2570" y="115"/>
                  </a:cubicBezTo>
                  <a:cubicBezTo>
                    <a:pt x="2604" y="115"/>
                    <a:pt x="2631" y="126"/>
                    <a:pt x="2650" y="148"/>
                  </a:cubicBezTo>
                  <a:cubicBezTo>
                    <a:pt x="2669" y="170"/>
                    <a:pt x="2679" y="202"/>
                    <a:pt x="2679" y="242"/>
                  </a:cubicBezTo>
                  <a:cubicBezTo>
                    <a:pt x="2679" y="264"/>
                    <a:pt x="2679" y="264"/>
                    <a:pt x="2679" y="264"/>
                  </a:cubicBezTo>
                  <a:cubicBezTo>
                    <a:pt x="2492" y="264"/>
                    <a:pt x="2492" y="264"/>
                    <a:pt x="2492" y="264"/>
                  </a:cubicBezTo>
                  <a:cubicBezTo>
                    <a:pt x="2492" y="294"/>
                    <a:pt x="2500" y="317"/>
                    <a:pt x="2515" y="333"/>
                  </a:cubicBezTo>
                  <a:cubicBezTo>
                    <a:pt x="2530" y="348"/>
                    <a:pt x="2551" y="356"/>
                    <a:pt x="2578" y="356"/>
                  </a:cubicBezTo>
                  <a:cubicBezTo>
                    <a:pt x="2608" y="356"/>
                    <a:pt x="2636" y="347"/>
                    <a:pt x="2660" y="327"/>
                  </a:cubicBezTo>
                  <a:cubicBezTo>
                    <a:pt x="2660" y="367"/>
                    <a:pt x="2660" y="367"/>
                    <a:pt x="2660" y="367"/>
                  </a:cubicBezTo>
                  <a:cubicBezTo>
                    <a:pt x="2637" y="384"/>
                    <a:pt x="2606" y="393"/>
                    <a:pt x="2568" y="393"/>
                  </a:cubicBezTo>
                  <a:cubicBezTo>
                    <a:pt x="2530" y="393"/>
                    <a:pt x="2501" y="380"/>
                    <a:pt x="2480" y="356"/>
                  </a:cubicBezTo>
                  <a:close/>
                  <a:moveTo>
                    <a:pt x="2492" y="228"/>
                  </a:moveTo>
                  <a:cubicBezTo>
                    <a:pt x="2635" y="228"/>
                    <a:pt x="2635" y="228"/>
                    <a:pt x="2635" y="228"/>
                  </a:cubicBezTo>
                  <a:cubicBezTo>
                    <a:pt x="2635" y="204"/>
                    <a:pt x="2629" y="185"/>
                    <a:pt x="2618" y="171"/>
                  </a:cubicBezTo>
                  <a:cubicBezTo>
                    <a:pt x="2606" y="158"/>
                    <a:pt x="2590" y="151"/>
                    <a:pt x="2569" y="151"/>
                  </a:cubicBezTo>
                  <a:cubicBezTo>
                    <a:pt x="2549" y="151"/>
                    <a:pt x="2533" y="158"/>
                    <a:pt x="2519" y="172"/>
                  </a:cubicBezTo>
                  <a:cubicBezTo>
                    <a:pt x="2505" y="186"/>
                    <a:pt x="2496" y="205"/>
                    <a:pt x="2492" y="228"/>
                  </a:cubicBezTo>
                  <a:close/>
                  <a:moveTo>
                    <a:pt x="1346" y="235"/>
                  </a:moveTo>
                  <a:cubicBezTo>
                    <a:pt x="1346" y="210"/>
                    <a:pt x="1353" y="190"/>
                    <a:pt x="1367" y="174"/>
                  </a:cubicBezTo>
                  <a:cubicBezTo>
                    <a:pt x="1381" y="159"/>
                    <a:pt x="1398" y="151"/>
                    <a:pt x="1419" y="151"/>
                  </a:cubicBezTo>
                  <a:cubicBezTo>
                    <a:pt x="1460" y="151"/>
                    <a:pt x="1481" y="179"/>
                    <a:pt x="1481" y="235"/>
                  </a:cubicBezTo>
                  <a:cubicBezTo>
                    <a:pt x="1481" y="386"/>
                    <a:pt x="1481" y="386"/>
                    <a:pt x="1481" y="386"/>
                  </a:cubicBezTo>
                  <a:cubicBezTo>
                    <a:pt x="1523" y="386"/>
                    <a:pt x="1523" y="386"/>
                    <a:pt x="1523" y="386"/>
                  </a:cubicBezTo>
                  <a:cubicBezTo>
                    <a:pt x="1523" y="224"/>
                    <a:pt x="1523" y="224"/>
                    <a:pt x="1523" y="224"/>
                  </a:cubicBezTo>
                  <a:cubicBezTo>
                    <a:pt x="1523" y="189"/>
                    <a:pt x="1515" y="162"/>
                    <a:pt x="1500" y="143"/>
                  </a:cubicBezTo>
                  <a:cubicBezTo>
                    <a:pt x="1485" y="124"/>
                    <a:pt x="1463" y="115"/>
                    <a:pt x="1434" y="115"/>
                  </a:cubicBezTo>
                  <a:cubicBezTo>
                    <a:pt x="1395" y="115"/>
                    <a:pt x="1366" y="131"/>
                    <a:pt x="1347" y="165"/>
                  </a:cubicBezTo>
                  <a:cubicBezTo>
                    <a:pt x="1346" y="165"/>
                    <a:pt x="1346" y="165"/>
                    <a:pt x="1346" y="165"/>
                  </a:cubicBezTo>
                  <a:cubicBezTo>
                    <a:pt x="1346" y="121"/>
                    <a:pt x="1346" y="121"/>
                    <a:pt x="1346" y="121"/>
                  </a:cubicBezTo>
                  <a:cubicBezTo>
                    <a:pt x="1303" y="121"/>
                    <a:pt x="1303" y="121"/>
                    <a:pt x="1303" y="121"/>
                  </a:cubicBezTo>
                  <a:cubicBezTo>
                    <a:pt x="1303" y="386"/>
                    <a:pt x="1303" y="386"/>
                    <a:pt x="1303" y="386"/>
                  </a:cubicBezTo>
                  <a:cubicBezTo>
                    <a:pt x="1346" y="386"/>
                    <a:pt x="1346" y="386"/>
                    <a:pt x="1346" y="386"/>
                  </a:cubicBezTo>
                  <a:lnTo>
                    <a:pt x="1346" y="235"/>
                  </a:lnTo>
                  <a:close/>
                  <a:moveTo>
                    <a:pt x="2402" y="386"/>
                  </a:moveTo>
                  <a:cubicBezTo>
                    <a:pt x="2402" y="224"/>
                    <a:pt x="2402" y="224"/>
                    <a:pt x="2402" y="224"/>
                  </a:cubicBezTo>
                  <a:cubicBezTo>
                    <a:pt x="2402" y="189"/>
                    <a:pt x="2394" y="162"/>
                    <a:pt x="2379" y="143"/>
                  </a:cubicBezTo>
                  <a:cubicBezTo>
                    <a:pt x="2364" y="124"/>
                    <a:pt x="2342" y="115"/>
                    <a:pt x="2313" y="115"/>
                  </a:cubicBezTo>
                  <a:cubicBezTo>
                    <a:pt x="2274" y="115"/>
                    <a:pt x="2245" y="131"/>
                    <a:pt x="2226" y="165"/>
                  </a:cubicBezTo>
                  <a:cubicBezTo>
                    <a:pt x="2225" y="165"/>
                    <a:pt x="2225" y="165"/>
                    <a:pt x="2225" y="165"/>
                  </a:cubicBezTo>
                  <a:cubicBezTo>
                    <a:pt x="2225" y="121"/>
                    <a:pt x="2225" y="121"/>
                    <a:pt x="2225" y="121"/>
                  </a:cubicBezTo>
                  <a:cubicBezTo>
                    <a:pt x="2182" y="121"/>
                    <a:pt x="2182" y="121"/>
                    <a:pt x="2182" y="121"/>
                  </a:cubicBezTo>
                  <a:cubicBezTo>
                    <a:pt x="2182" y="386"/>
                    <a:pt x="2182" y="386"/>
                    <a:pt x="2182" y="386"/>
                  </a:cubicBezTo>
                  <a:cubicBezTo>
                    <a:pt x="2225" y="386"/>
                    <a:pt x="2225" y="386"/>
                    <a:pt x="2225" y="386"/>
                  </a:cubicBezTo>
                  <a:cubicBezTo>
                    <a:pt x="2225" y="235"/>
                    <a:pt x="2225" y="235"/>
                    <a:pt x="2225" y="235"/>
                  </a:cubicBezTo>
                  <a:cubicBezTo>
                    <a:pt x="2225" y="210"/>
                    <a:pt x="2232" y="190"/>
                    <a:pt x="2246" y="174"/>
                  </a:cubicBezTo>
                  <a:cubicBezTo>
                    <a:pt x="2260" y="159"/>
                    <a:pt x="2277" y="151"/>
                    <a:pt x="2298" y="151"/>
                  </a:cubicBezTo>
                  <a:cubicBezTo>
                    <a:pt x="2339" y="151"/>
                    <a:pt x="2360" y="179"/>
                    <a:pt x="2360" y="235"/>
                  </a:cubicBezTo>
                  <a:cubicBezTo>
                    <a:pt x="2360" y="386"/>
                    <a:pt x="2360" y="386"/>
                    <a:pt x="2360" y="386"/>
                  </a:cubicBezTo>
                  <a:lnTo>
                    <a:pt x="2402" y="386"/>
                  </a:lnTo>
                  <a:close/>
                  <a:moveTo>
                    <a:pt x="2719" y="643"/>
                  </a:moveTo>
                  <a:cubicBezTo>
                    <a:pt x="2739" y="665"/>
                    <a:pt x="2748" y="697"/>
                    <a:pt x="2748" y="737"/>
                  </a:cubicBezTo>
                  <a:cubicBezTo>
                    <a:pt x="2748" y="759"/>
                    <a:pt x="2748" y="759"/>
                    <a:pt x="2748" y="759"/>
                  </a:cubicBezTo>
                  <a:cubicBezTo>
                    <a:pt x="2561" y="759"/>
                    <a:pt x="2561" y="759"/>
                    <a:pt x="2561" y="759"/>
                  </a:cubicBezTo>
                  <a:cubicBezTo>
                    <a:pt x="2562" y="789"/>
                    <a:pt x="2570" y="812"/>
                    <a:pt x="2585" y="828"/>
                  </a:cubicBezTo>
                  <a:cubicBezTo>
                    <a:pt x="2600" y="843"/>
                    <a:pt x="2621" y="851"/>
                    <a:pt x="2647" y="851"/>
                  </a:cubicBezTo>
                  <a:cubicBezTo>
                    <a:pt x="2677" y="851"/>
                    <a:pt x="2705" y="842"/>
                    <a:pt x="2729" y="822"/>
                  </a:cubicBezTo>
                  <a:cubicBezTo>
                    <a:pt x="2729" y="862"/>
                    <a:pt x="2729" y="862"/>
                    <a:pt x="2729" y="862"/>
                  </a:cubicBezTo>
                  <a:cubicBezTo>
                    <a:pt x="2706" y="879"/>
                    <a:pt x="2676" y="888"/>
                    <a:pt x="2637" y="888"/>
                  </a:cubicBezTo>
                  <a:cubicBezTo>
                    <a:pt x="2600" y="888"/>
                    <a:pt x="2570" y="875"/>
                    <a:pt x="2549" y="851"/>
                  </a:cubicBezTo>
                  <a:cubicBezTo>
                    <a:pt x="2528" y="826"/>
                    <a:pt x="2517" y="793"/>
                    <a:pt x="2517" y="750"/>
                  </a:cubicBezTo>
                  <a:cubicBezTo>
                    <a:pt x="2517" y="723"/>
                    <a:pt x="2522" y="699"/>
                    <a:pt x="2533" y="678"/>
                  </a:cubicBezTo>
                  <a:cubicBezTo>
                    <a:pt x="2544" y="656"/>
                    <a:pt x="2558" y="639"/>
                    <a:pt x="2577" y="627"/>
                  </a:cubicBezTo>
                  <a:cubicBezTo>
                    <a:pt x="2595" y="616"/>
                    <a:pt x="2616" y="610"/>
                    <a:pt x="2639" y="610"/>
                  </a:cubicBezTo>
                  <a:cubicBezTo>
                    <a:pt x="2673" y="610"/>
                    <a:pt x="2700" y="621"/>
                    <a:pt x="2719" y="643"/>
                  </a:cubicBezTo>
                  <a:close/>
                  <a:moveTo>
                    <a:pt x="2705" y="723"/>
                  </a:moveTo>
                  <a:cubicBezTo>
                    <a:pt x="2704" y="699"/>
                    <a:pt x="2698" y="680"/>
                    <a:pt x="2687" y="666"/>
                  </a:cubicBezTo>
                  <a:cubicBezTo>
                    <a:pt x="2675" y="653"/>
                    <a:pt x="2659" y="646"/>
                    <a:pt x="2638" y="646"/>
                  </a:cubicBezTo>
                  <a:cubicBezTo>
                    <a:pt x="2619" y="646"/>
                    <a:pt x="2602" y="653"/>
                    <a:pt x="2588" y="667"/>
                  </a:cubicBezTo>
                  <a:cubicBezTo>
                    <a:pt x="2574" y="681"/>
                    <a:pt x="2565" y="700"/>
                    <a:pt x="2562" y="723"/>
                  </a:cubicBezTo>
                  <a:lnTo>
                    <a:pt x="2705" y="723"/>
                  </a:lnTo>
                  <a:close/>
                  <a:moveTo>
                    <a:pt x="2850" y="383"/>
                  </a:moveTo>
                  <a:cubicBezTo>
                    <a:pt x="2850" y="347"/>
                    <a:pt x="2850" y="347"/>
                    <a:pt x="2850" y="347"/>
                  </a:cubicBezTo>
                  <a:cubicBezTo>
                    <a:pt x="2842" y="353"/>
                    <a:pt x="2833" y="356"/>
                    <a:pt x="2822" y="356"/>
                  </a:cubicBezTo>
                  <a:cubicBezTo>
                    <a:pt x="2808" y="356"/>
                    <a:pt x="2798" y="352"/>
                    <a:pt x="2792" y="345"/>
                  </a:cubicBezTo>
                  <a:cubicBezTo>
                    <a:pt x="2786" y="337"/>
                    <a:pt x="2783" y="324"/>
                    <a:pt x="2783" y="307"/>
                  </a:cubicBezTo>
                  <a:cubicBezTo>
                    <a:pt x="2783" y="157"/>
                    <a:pt x="2783" y="157"/>
                    <a:pt x="2783" y="157"/>
                  </a:cubicBezTo>
                  <a:cubicBezTo>
                    <a:pt x="2850" y="157"/>
                    <a:pt x="2850" y="157"/>
                    <a:pt x="2850" y="157"/>
                  </a:cubicBezTo>
                  <a:cubicBezTo>
                    <a:pt x="2850" y="121"/>
                    <a:pt x="2850" y="121"/>
                    <a:pt x="2850" y="121"/>
                  </a:cubicBezTo>
                  <a:cubicBezTo>
                    <a:pt x="2783" y="121"/>
                    <a:pt x="2783" y="121"/>
                    <a:pt x="2783" y="121"/>
                  </a:cubicBezTo>
                  <a:cubicBezTo>
                    <a:pt x="2783" y="43"/>
                    <a:pt x="2783" y="43"/>
                    <a:pt x="2783" y="43"/>
                  </a:cubicBezTo>
                  <a:cubicBezTo>
                    <a:pt x="2741" y="56"/>
                    <a:pt x="2741" y="56"/>
                    <a:pt x="2741" y="56"/>
                  </a:cubicBezTo>
                  <a:cubicBezTo>
                    <a:pt x="2741" y="121"/>
                    <a:pt x="2741" y="121"/>
                    <a:pt x="2741" y="121"/>
                  </a:cubicBezTo>
                  <a:cubicBezTo>
                    <a:pt x="2695" y="121"/>
                    <a:pt x="2695" y="121"/>
                    <a:pt x="2695" y="121"/>
                  </a:cubicBezTo>
                  <a:cubicBezTo>
                    <a:pt x="2695" y="157"/>
                    <a:pt x="2695" y="157"/>
                    <a:pt x="2695" y="157"/>
                  </a:cubicBezTo>
                  <a:cubicBezTo>
                    <a:pt x="2741" y="157"/>
                    <a:pt x="2741" y="157"/>
                    <a:pt x="2741" y="157"/>
                  </a:cubicBezTo>
                  <a:cubicBezTo>
                    <a:pt x="2741" y="314"/>
                    <a:pt x="2741" y="314"/>
                    <a:pt x="2741" y="314"/>
                  </a:cubicBezTo>
                  <a:cubicBezTo>
                    <a:pt x="2741" y="366"/>
                    <a:pt x="2764" y="392"/>
                    <a:pt x="2810" y="392"/>
                  </a:cubicBezTo>
                  <a:cubicBezTo>
                    <a:pt x="2826" y="392"/>
                    <a:pt x="2840" y="389"/>
                    <a:pt x="2850" y="383"/>
                  </a:cubicBezTo>
                  <a:close/>
                  <a:moveTo>
                    <a:pt x="2866" y="627"/>
                  </a:moveTo>
                  <a:cubicBezTo>
                    <a:pt x="2854" y="638"/>
                    <a:pt x="2845" y="652"/>
                    <a:pt x="2839" y="671"/>
                  </a:cubicBezTo>
                  <a:cubicBezTo>
                    <a:pt x="2838" y="671"/>
                    <a:pt x="2838" y="671"/>
                    <a:pt x="2838" y="671"/>
                  </a:cubicBezTo>
                  <a:cubicBezTo>
                    <a:pt x="2838" y="616"/>
                    <a:pt x="2838" y="616"/>
                    <a:pt x="2838" y="616"/>
                  </a:cubicBezTo>
                  <a:cubicBezTo>
                    <a:pt x="2796" y="616"/>
                    <a:pt x="2796" y="616"/>
                    <a:pt x="2796" y="616"/>
                  </a:cubicBezTo>
                  <a:cubicBezTo>
                    <a:pt x="2796" y="881"/>
                    <a:pt x="2796" y="881"/>
                    <a:pt x="2796" y="881"/>
                  </a:cubicBezTo>
                  <a:cubicBezTo>
                    <a:pt x="2838" y="881"/>
                    <a:pt x="2838" y="881"/>
                    <a:pt x="2838" y="881"/>
                  </a:cubicBezTo>
                  <a:cubicBezTo>
                    <a:pt x="2838" y="746"/>
                    <a:pt x="2838" y="746"/>
                    <a:pt x="2838" y="746"/>
                  </a:cubicBezTo>
                  <a:cubicBezTo>
                    <a:pt x="2838" y="718"/>
                    <a:pt x="2844" y="695"/>
                    <a:pt x="2856" y="677"/>
                  </a:cubicBezTo>
                  <a:cubicBezTo>
                    <a:pt x="2867" y="659"/>
                    <a:pt x="2883" y="650"/>
                    <a:pt x="2901" y="650"/>
                  </a:cubicBezTo>
                  <a:cubicBezTo>
                    <a:pt x="2915" y="650"/>
                    <a:pt x="2926" y="653"/>
                    <a:pt x="2934" y="659"/>
                  </a:cubicBezTo>
                  <a:cubicBezTo>
                    <a:pt x="2934" y="615"/>
                    <a:pt x="2934" y="615"/>
                    <a:pt x="2934" y="615"/>
                  </a:cubicBezTo>
                  <a:cubicBezTo>
                    <a:pt x="2928" y="613"/>
                    <a:pt x="2920" y="611"/>
                    <a:pt x="2908" y="611"/>
                  </a:cubicBezTo>
                  <a:cubicBezTo>
                    <a:pt x="2893" y="611"/>
                    <a:pt x="2879" y="617"/>
                    <a:pt x="2866" y="627"/>
                  </a:cubicBezTo>
                  <a:close/>
                  <a:moveTo>
                    <a:pt x="1887" y="645"/>
                  </a:moveTo>
                  <a:cubicBezTo>
                    <a:pt x="1906" y="668"/>
                    <a:pt x="1916" y="700"/>
                    <a:pt x="1916" y="741"/>
                  </a:cubicBezTo>
                  <a:cubicBezTo>
                    <a:pt x="1916" y="785"/>
                    <a:pt x="1905" y="821"/>
                    <a:pt x="1883" y="848"/>
                  </a:cubicBezTo>
                  <a:cubicBezTo>
                    <a:pt x="1861" y="874"/>
                    <a:pt x="1832" y="888"/>
                    <a:pt x="1795" y="888"/>
                  </a:cubicBezTo>
                  <a:cubicBezTo>
                    <a:pt x="1760" y="888"/>
                    <a:pt x="1734" y="873"/>
                    <a:pt x="1716" y="843"/>
                  </a:cubicBezTo>
                  <a:cubicBezTo>
                    <a:pt x="1715" y="843"/>
                    <a:pt x="1715" y="843"/>
                    <a:pt x="1715" y="843"/>
                  </a:cubicBezTo>
                  <a:cubicBezTo>
                    <a:pt x="1715" y="1003"/>
                    <a:pt x="1715" y="1003"/>
                    <a:pt x="1715" y="1003"/>
                  </a:cubicBezTo>
                  <a:cubicBezTo>
                    <a:pt x="1672" y="1003"/>
                    <a:pt x="1672" y="1003"/>
                    <a:pt x="1672" y="1003"/>
                  </a:cubicBezTo>
                  <a:cubicBezTo>
                    <a:pt x="1672" y="616"/>
                    <a:pt x="1672" y="616"/>
                    <a:pt x="1672" y="616"/>
                  </a:cubicBezTo>
                  <a:cubicBezTo>
                    <a:pt x="1715" y="616"/>
                    <a:pt x="1715" y="616"/>
                    <a:pt x="1715" y="616"/>
                  </a:cubicBezTo>
                  <a:cubicBezTo>
                    <a:pt x="1715" y="663"/>
                    <a:pt x="1715" y="663"/>
                    <a:pt x="1715" y="663"/>
                  </a:cubicBezTo>
                  <a:cubicBezTo>
                    <a:pt x="1716" y="663"/>
                    <a:pt x="1716" y="663"/>
                    <a:pt x="1716" y="663"/>
                  </a:cubicBezTo>
                  <a:cubicBezTo>
                    <a:pt x="1737" y="627"/>
                    <a:pt x="1767" y="610"/>
                    <a:pt x="1807" y="610"/>
                  </a:cubicBezTo>
                  <a:cubicBezTo>
                    <a:pt x="1841" y="610"/>
                    <a:pt x="1867" y="621"/>
                    <a:pt x="1887" y="645"/>
                  </a:cubicBezTo>
                  <a:close/>
                  <a:moveTo>
                    <a:pt x="1873" y="740"/>
                  </a:moveTo>
                  <a:cubicBezTo>
                    <a:pt x="1873" y="711"/>
                    <a:pt x="1866" y="688"/>
                    <a:pt x="1852" y="671"/>
                  </a:cubicBezTo>
                  <a:cubicBezTo>
                    <a:pt x="1839" y="654"/>
                    <a:pt x="1820" y="646"/>
                    <a:pt x="1797" y="646"/>
                  </a:cubicBezTo>
                  <a:cubicBezTo>
                    <a:pt x="1773" y="646"/>
                    <a:pt x="1753" y="654"/>
                    <a:pt x="1738" y="671"/>
                  </a:cubicBezTo>
                  <a:cubicBezTo>
                    <a:pt x="1722" y="688"/>
                    <a:pt x="1715" y="710"/>
                    <a:pt x="1715" y="736"/>
                  </a:cubicBezTo>
                  <a:cubicBezTo>
                    <a:pt x="1715" y="773"/>
                    <a:pt x="1715" y="773"/>
                    <a:pt x="1715" y="773"/>
                  </a:cubicBezTo>
                  <a:cubicBezTo>
                    <a:pt x="1715" y="795"/>
                    <a:pt x="1722" y="814"/>
                    <a:pt x="1737" y="829"/>
                  </a:cubicBezTo>
                  <a:cubicBezTo>
                    <a:pt x="1751" y="844"/>
                    <a:pt x="1769" y="851"/>
                    <a:pt x="1791" y="851"/>
                  </a:cubicBezTo>
                  <a:cubicBezTo>
                    <a:pt x="1816" y="851"/>
                    <a:pt x="1836" y="841"/>
                    <a:pt x="1851" y="822"/>
                  </a:cubicBezTo>
                  <a:cubicBezTo>
                    <a:pt x="1865" y="802"/>
                    <a:pt x="1873" y="775"/>
                    <a:pt x="1873" y="740"/>
                  </a:cubicBezTo>
                  <a:close/>
                  <a:moveTo>
                    <a:pt x="3468" y="694"/>
                  </a:moveTo>
                  <a:cubicBezTo>
                    <a:pt x="3468" y="755"/>
                    <a:pt x="3457" y="803"/>
                    <a:pt x="3435" y="836"/>
                  </a:cubicBezTo>
                  <a:cubicBezTo>
                    <a:pt x="3414" y="870"/>
                    <a:pt x="3383" y="887"/>
                    <a:pt x="3343" y="887"/>
                  </a:cubicBezTo>
                  <a:cubicBezTo>
                    <a:pt x="3306" y="887"/>
                    <a:pt x="3277" y="871"/>
                    <a:pt x="3257" y="839"/>
                  </a:cubicBezTo>
                  <a:cubicBezTo>
                    <a:pt x="3236" y="808"/>
                    <a:pt x="3226" y="762"/>
                    <a:pt x="3226" y="703"/>
                  </a:cubicBezTo>
                  <a:cubicBezTo>
                    <a:pt x="3226" y="638"/>
                    <a:pt x="3237" y="589"/>
                    <a:pt x="3258" y="555"/>
                  </a:cubicBezTo>
                  <a:cubicBezTo>
                    <a:pt x="3279" y="521"/>
                    <a:pt x="3310" y="503"/>
                    <a:pt x="3351" y="503"/>
                  </a:cubicBezTo>
                  <a:cubicBezTo>
                    <a:pt x="3429" y="503"/>
                    <a:pt x="3468" y="567"/>
                    <a:pt x="3468" y="694"/>
                  </a:cubicBezTo>
                  <a:close/>
                  <a:moveTo>
                    <a:pt x="3424" y="698"/>
                  </a:moveTo>
                  <a:cubicBezTo>
                    <a:pt x="3424" y="592"/>
                    <a:pt x="3399" y="539"/>
                    <a:pt x="3349" y="539"/>
                  </a:cubicBezTo>
                  <a:cubicBezTo>
                    <a:pt x="3296" y="539"/>
                    <a:pt x="3270" y="593"/>
                    <a:pt x="3270" y="701"/>
                  </a:cubicBezTo>
                  <a:cubicBezTo>
                    <a:pt x="3270" y="801"/>
                    <a:pt x="3296" y="851"/>
                    <a:pt x="3347" y="851"/>
                  </a:cubicBezTo>
                  <a:cubicBezTo>
                    <a:pt x="3399" y="851"/>
                    <a:pt x="3424" y="800"/>
                    <a:pt x="3424" y="698"/>
                  </a:cubicBezTo>
                  <a:close/>
                  <a:moveTo>
                    <a:pt x="3093" y="536"/>
                  </a:moveTo>
                  <a:cubicBezTo>
                    <a:pt x="3072" y="548"/>
                    <a:pt x="3052" y="556"/>
                    <a:pt x="3033" y="561"/>
                  </a:cubicBezTo>
                  <a:cubicBezTo>
                    <a:pt x="3033" y="604"/>
                    <a:pt x="3033" y="604"/>
                    <a:pt x="3033" y="604"/>
                  </a:cubicBezTo>
                  <a:cubicBezTo>
                    <a:pt x="3048" y="601"/>
                    <a:pt x="3064" y="594"/>
                    <a:pt x="3081" y="585"/>
                  </a:cubicBezTo>
                  <a:cubicBezTo>
                    <a:pt x="3099" y="576"/>
                    <a:pt x="3112" y="568"/>
                    <a:pt x="3119" y="560"/>
                  </a:cubicBezTo>
                  <a:cubicBezTo>
                    <a:pt x="3119" y="881"/>
                    <a:pt x="3119" y="881"/>
                    <a:pt x="3119" y="881"/>
                  </a:cubicBezTo>
                  <a:cubicBezTo>
                    <a:pt x="3162" y="881"/>
                    <a:pt x="3162" y="881"/>
                    <a:pt x="3162" y="881"/>
                  </a:cubicBezTo>
                  <a:cubicBezTo>
                    <a:pt x="3162" y="501"/>
                    <a:pt x="3162" y="501"/>
                    <a:pt x="3162" y="501"/>
                  </a:cubicBezTo>
                  <a:cubicBezTo>
                    <a:pt x="3145" y="501"/>
                    <a:pt x="3145" y="501"/>
                    <a:pt x="3145" y="501"/>
                  </a:cubicBezTo>
                  <a:cubicBezTo>
                    <a:pt x="3132" y="513"/>
                    <a:pt x="3115" y="525"/>
                    <a:pt x="3093" y="536"/>
                  </a:cubicBezTo>
                  <a:close/>
                  <a:moveTo>
                    <a:pt x="2444" y="627"/>
                  </a:moveTo>
                  <a:cubicBezTo>
                    <a:pt x="2432" y="638"/>
                    <a:pt x="2423" y="652"/>
                    <a:pt x="2417" y="671"/>
                  </a:cubicBezTo>
                  <a:cubicBezTo>
                    <a:pt x="2416" y="671"/>
                    <a:pt x="2416" y="671"/>
                    <a:pt x="2416" y="671"/>
                  </a:cubicBezTo>
                  <a:cubicBezTo>
                    <a:pt x="2416" y="616"/>
                    <a:pt x="2416" y="616"/>
                    <a:pt x="2416" y="616"/>
                  </a:cubicBezTo>
                  <a:cubicBezTo>
                    <a:pt x="2374" y="616"/>
                    <a:pt x="2374" y="616"/>
                    <a:pt x="2374" y="616"/>
                  </a:cubicBezTo>
                  <a:cubicBezTo>
                    <a:pt x="2374" y="881"/>
                    <a:pt x="2374" y="881"/>
                    <a:pt x="2374" y="881"/>
                  </a:cubicBezTo>
                  <a:cubicBezTo>
                    <a:pt x="2416" y="881"/>
                    <a:pt x="2416" y="881"/>
                    <a:pt x="2416" y="881"/>
                  </a:cubicBezTo>
                  <a:cubicBezTo>
                    <a:pt x="2416" y="746"/>
                    <a:pt x="2416" y="746"/>
                    <a:pt x="2416" y="746"/>
                  </a:cubicBezTo>
                  <a:cubicBezTo>
                    <a:pt x="2416" y="718"/>
                    <a:pt x="2422" y="695"/>
                    <a:pt x="2434" y="677"/>
                  </a:cubicBezTo>
                  <a:cubicBezTo>
                    <a:pt x="2446" y="659"/>
                    <a:pt x="2461" y="650"/>
                    <a:pt x="2480" y="650"/>
                  </a:cubicBezTo>
                  <a:cubicBezTo>
                    <a:pt x="2494" y="650"/>
                    <a:pt x="2504" y="653"/>
                    <a:pt x="2512" y="659"/>
                  </a:cubicBezTo>
                  <a:cubicBezTo>
                    <a:pt x="2512" y="615"/>
                    <a:pt x="2512" y="615"/>
                    <a:pt x="2512" y="615"/>
                  </a:cubicBezTo>
                  <a:cubicBezTo>
                    <a:pt x="2506" y="613"/>
                    <a:pt x="2498" y="611"/>
                    <a:pt x="2487" y="611"/>
                  </a:cubicBezTo>
                  <a:cubicBezTo>
                    <a:pt x="2471" y="611"/>
                    <a:pt x="2457" y="617"/>
                    <a:pt x="2444" y="627"/>
                  </a:cubicBezTo>
                  <a:close/>
                  <a:moveTo>
                    <a:pt x="1968" y="881"/>
                  </a:moveTo>
                  <a:cubicBezTo>
                    <a:pt x="2010" y="881"/>
                    <a:pt x="2010" y="881"/>
                    <a:pt x="2010" y="881"/>
                  </a:cubicBezTo>
                  <a:cubicBezTo>
                    <a:pt x="2010" y="489"/>
                    <a:pt x="2010" y="489"/>
                    <a:pt x="2010" y="489"/>
                  </a:cubicBezTo>
                  <a:cubicBezTo>
                    <a:pt x="1968" y="489"/>
                    <a:pt x="1968" y="489"/>
                    <a:pt x="1968" y="489"/>
                  </a:cubicBezTo>
                  <a:lnTo>
                    <a:pt x="1968" y="881"/>
                  </a:lnTo>
                  <a:close/>
                  <a:moveTo>
                    <a:pt x="1936" y="148"/>
                  </a:moveTo>
                  <a:cubicBezTo>
                    <a:pt x="1955" y="170"/>
                    <a:pt x="1965" y="202"/>
                    <a:pt x="1965" y="242"/>
                  </a:cubicBezTo>
                  <a:cubicBezTo>
                    <a:pt x="1965" y="264"/>
                    <a:pt x="1965" y="264"/>
                    <a:pt x="1965" y="264"/>
                  </a:cubicBezTo>
                  <a:cubicBezTo>
                    <a:pt x="1778" y="264"/>
                    <a:pt x="1778" y="264"/>
                    <a:pt x="1778" y="264"/>
                  </a:cubicBezTo>
                  <a:cubicBezTo>
                    <a:pt x="1779" y="294"/>
                    <a:pt x="1786" y="317"/>
                    <a:pt x="1802" y="333"/>
                  </a:cubicBezTo>
                  <a:cubicBezTo>
                    <a:pt x="1817" y="348"/>
                    <a:pt x="1838" y="356"/>
                    <a:pt x="1864" y="356"/>
                  </a:cubicBezTo>
                  <a:cubicBezTo>
                    <a:pt x="1894" y="356"/>
                    <a:pt x="1922" y="347"/>
                    <a:pt x="1946" y="327"/>
                  </a:cubicBezTo>
                  <a:cubicBezTo>
                    <a:pt x="1946" y="367"/>
                    <a:pt x="1946" y="367"/>
                    <a:pt x="1946" y="367"/>
                  </a:cubicBezTo>
                  <a:cubicBezTo>
                    <a:pt x="1923" y="384"/>
                    <a:pt x="1893" y="393"/>
                    <a:pt x="1854" y="393"/>
                  </a:cubicBezTo>
                  <a:cubicBezTo>
                    <a:pt x="1816" y="393"/>
                    <a:pt x="1787" y="380"/>
                    <a:pt x="1766" y="356"/>
                  </a:cubicBezTo>
                  <a:cubicBezTo>
                    <a:pt x="1744" y="331"/>
                    <a:pt x="1734" y="298"/>
                    <a:pt x="1734" y="255"/>
                  </a:cubicBezTo>
                  <a:cubicBezTo>
                    <a:pt x="1734" y="228"/>
                    <a:pt x="1739" y="204"/>
                    <a:pt x="1750" y="183"/>
                  </a:cubicBezTo>
                  <a:cubicBezTo>
                    <a:pt x="1760" y="161"/>
                    <a:pt x="1775" y="144"/>
                    <a:pt x="1794" y="132"/>
                  </a:cubicBezTo>
                  <a:cubicBezTo>
                    <a:pt x="1812" y="121"/>
                    <a:pt x="1833" y="115"/>
                    <a:pt x="1856" y="115"/>
                  </a:cubicBezTo>
                  <a:cubicBezTo>
                    <a:pt x="1890" y="115"/>
                    <a:pt x="1917" y="126"/>
                    <a:pt x="1936" y="148"/>
                  </a:cubicBezTo>
                  <a:close/>
                  <a:moveTo>
                    <a:pt x="1922" y="228"/>
                  </a:moveTo>
                  <a:cubicBezTo>
                    <a:pt x="1921" y="204"/>
                    <a:pt x="1915" y="185"/>
                    <a:pt x="1904" y="171"/>
                  </a:cubicBezTo>
                  <a:cubicBezTo>
                    <a:pt x="1892" y="158"/>
                    <a:pt x="1876" y="151"/>
                    <a:pt x="1855" y="151"/>
                  </a:cubicBezTo>
                  <a:cubicBezTo>
                    <a:pt x="1836" y="151"/>
                    <a:pt x="1819" y="158"/>
                    <a:pt x="1805" y="172"/>
                  </a:cubicBezTo>
                  <a:cubicBezTo>
                    <a:pt x="1791" y="186"/>
                    <a:pt x="1782" y="205"/>
                    <a:pt x="1778" y="228"/>
                  </a:cubicBezTo>
                  <a:lnTo>
                    <a:pt x="1922" y="228"/>
                  </a:lnTo>
                  <a:close/>
                  <a:moveTo>
                    <a:pt x="2289" y="646"/>
                  </a:moveTo>
                  <a:cubicBezTo>
                    <a:pt x="2311" y="671"/>
                    <a:pt x="2322" y="705"/>
                    <a:pt x="2322" y="747"/>
                  </a:cubicBezTo>
                  <a:cubicBezTo>
                    <a:pt x="2322" y="790"/>
                    <a:pt x="2310" y="823"/>
                    <a:pt x="2286" y="849"/>
                  </a:cubicBezTo>
                  <a:cubicBezTo>
                    <a:pt x="2262" y="875"/>
                    <a:pt x="2230" y="888"/>
                    <a:pt x="2190" y="888"/>
                  </a:cubicBezTo>
                  <a:cubicBezTo>
                    <a:pt x="2151" y="888"/>
                    <a:pt x="2120" y="875"/>
                    <a:pt x="2096" y="850"/>
                  </a:cubicBezTo>
                  <a:cubicBezTo>
                    <a:pt x="2073" y="825"/>
                    <a:pt x="2061" y="792"/>
                    <a:pt x="2061" y="752"/>
                  </a:cubicBezTo>
                  <a:cubicBezTo>
                    <a:pt x="2061" y="708"/>
                    <a:pt x="2073" y="673"/>
                    <a:pt x="2097" y="648"/>
                  </a:cubicBezTo>
                  <a:cubicBezTo>
                    <a:pt x="2121" y="622"/>
                    <a:pt x="2154" y="610"/>
                    <a:pt x="2196" y="610"/>
                  </a:cubicBezTo>
                  <a:cubicBezTo>
                    <a:pt x="2236" y="610"/>
                    <a:pt x="2267" y="622"/>
                    <a:pt x="2289" y="646"/>
                  </a:cubicBezTo>
                  <a:close/>
                  <a:moveTo>
                    <a:pt x="2279" y="749"/>
                  </a:moveTo>
                  <a:cubicBezTo>
                    <a:pt x="2279" y="716"/>
                    <a:pt x="2271" y="690"/>
                    <a:pt x="2257" y="672"/>
                  </a:cubicBezTo>
                  <a:cubicBezTo>
                    <a:pt x="2242" y="655"/>
                    <a:pt x="2221" y="646"/>
                    <a:pt x="2193" y="646"/>
                  </a:cubicBezTo>
                  <a:cubicBezTo>
                    <a:pt x="2166" y="646"/>
                    <a:pt x="2144" y="655"/>
                    <a:pt x="2129" y="673"/>
                  </a:cubicBezTo>
                  <a:cubicBezTo>
                    <a:pt x="2113" y="691"/>
                    <a:pt x="2105" y="717"/>
                    <a:pt x="2105" y="750"/>
                  </a:cubicBezTo>
                  <a:cubicBezTo>
                    <a:pt x="2105" y="782"/>
                    <a:pt x="2113" y="807"/>
                    <a:pt x="2129" y="824"/>
                  </a:cubicBezTo>
                  <a:cubicBezTo>
                    <a:pt x="2145" y="842"/>
                    <a:pt x="2166" y="851"/>
                    <a:pt x="2193" y="851"/>
                  </a:cubicBezTo>
                  <a:cubicBezTo>
                    <a:pt x="2221" y="851"/>
                    <a:pt x="2242" y="842"/>
                    <a:pt x="2257" y="825"/>
                  </a:cubicBezTo>
                  <a:cubicBezTo>
                    <a:pt x="2271" y="807"/>
                    <a:pt x="2279" y="782"/>
                    <a:pt x="2279" y="749"/>
                  </a:cubicBezTo>
                  <a:close/>
                  <a:moveTo>
                    <a:pt x="2119" y="155"/>
                  </a:moveTo>
                  <a:cubicBezTo>
                    <a:pt x="2133" y="155"/>
                    <a:pt x="2143" y="158"/>
                    <a:pt x="2151" y="164"/>
                  </a:cubicBezTo>
                  <a:cubicBezTo>
                    <a:pt x="2151" y="120"/>
                    <a:pt x="2151" y="120"/>
                    <a:pt x="2151" y="120"/>
                  </a:cubicBezTo>
                  <a:cubicBezTo>
                    <a:pt x="2145" y="118"/>
                    <a:pt x="2137" y="116"/>
                    <a:pt x="2126" y="116"/>
                  </a:cubicBezTo>
                  <a:cubicBezTo>
                    <a:pt x="2110" y="116"/>
                    <a:pt x="2096" y="122"/>
                    <a:pt x="2083" y="132"/>
                  </a:cubicBezTo>
                  <a:cubicBezTo>
                    <a:pt x="2071" y="143"/>
                    <a:pt x="2062" y="157"/>
                    <a:pt x="2056" y="176"/>
                  </a:cubicBezTo>
                  <a:cubicBezTo>
                    <a:pt x="2055" y="176"/>
                    <a:pt x="2055" y="176"/>
                    <a:pt x="2055" y="176"/>
                  </a:cubicBezTo>
                  <a:cubicBezTo>
                    <a:pt x="2055" y="121"/>
                    <a:pt x="2055" y="121"/>
                    <a:pt x="2055" y="121"/>
                  </a:cubicBezTo>
                  <a:cubicBezTo>
                    <a:pt x="2013" y="121"/>
                    <a:pt x="2013" y="121"/>
                    <a:pt x="2013" y="121"/>
                  </a:cubicBezTo>
                  <a:cubicBezTo>
                    <a:pt x="2013" y="386"/>
                    <a:pt x="2013" y="386"/>
                    <a:pt x="2013" y="386"/>
                  </a:cubicBezTo>
                  <a:cubicBezTo>
                    <a:pt x="2055" y="386"/>
                    <a:pt x="2055" y="386"/>
                    <a:pt x="2055" y="386"/>
                  </a:cubicBezTo>
                  <a:cubicBezTo>
                    <a:pt x="2055" y="251"/>
                    <a:pt x="2055" y="251"/>
                    <a:pt x="2055" y="251"/>
                  </a:cubicBezTo>
                  <a:cubicBezTo>
                    <a:pt x="2055" y="223"/>
                    <a:pt x="2061" y="200"/>
                    <a:pt x="2073" y="182"/>
                  </a:cubicBezTo>
                  <a:cubicBezTo>
                    <a:pt x="2084" y="164"/>
                    <a:pt x="2100" y="155"/>
                    <a:pt x="2119" y="15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pic>
          <p:nvPicPr>
            <p:cNvPr id="155" name="Picture 154"/>
            <p:cNvPicPr>
              <a:picLocks noChangeAspect="1"/>
            </p:cNvPicPr>
            <p:nvPr/>
          </p:nvPicPr>
          <p:blipFill>
            <a:blip r:embed="rId3"/>
            <a:stretch>
              <a:fillRect/>
            </a:stretch>
          </p:blipFill>
          <p:spPr>
            <a:xfrm>
              <a:off x="7728449" y="4312502"/>
              <a:ext cx="268132" cy="269514"/>
            </a:xfrm>
            <a:prstGeom prst="rect">
              <a:avLst/>
            </a:prstGeom>
          </p:spPr>
        </p:pic>
        <p:cxnSp>
          <p:nvCxnSpPr>
            <p:cNvPr id="126" name="Straight Connector 125"/>
            <p:cNvCxnSpPr/>
            <p:nvPr/>
          </p:nvCxnSpPr>
          <p:spPr>
            <a:xfrm>
              <a:off x="7799908" y="5361024"/>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799908" y="5126405"/>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799908" y="4891787"/>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Freeform 17"/>
            <p:cNvSpPr>
              <a:spLocks noChangeAspect="1" noEditPoints="1"/>
            </p:cNvSpPr>
            <p:nvPr/>
          </p:nvSpPr>
          <p:spPr bwMode="auto">
            <a:xfrm>
              <a:off x="6609897" y="5949540"/>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62" name="Freeform 33"/>
            <p:cNvSpPr>
              <a:spLocks noChangeAspect="1" noEditPoints="1"/>
            </p:cNvSpPr>
            <p:nvPr/>
          </p:nvSpPr>
          <p:spPr bwMode="auto">
            <a:xfrm>
              <a:off x="6474062" y="6278071"/>
              <a:ext cx="1506856" cy="170363"/>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66" name="Group 165"/>
            <p:cNvGrpSpPr/>
            <p:nvPr/>
          </p:nvGrpSpPr>
          <p:grpSpPr>
            <a:xfrm>
              <a:off x="9646636" y="4419817"/>
              <a:ext cx="1471891" cy="793196"/>
              <a:chOff x="9821694" y="4626178"/>
              <a:chExt cx="1276179" cy="687728"/>
            </a:xfrm>
          </p:grpSpPr>
          <p:sp>
            <p:nvSpPr>
              <p:cNvPr id="164" name="Freeform 23"/>
              <p:cNvSpPr>
                <a:spLocks noChangeAspect="1" noEditPoints="1"/>
              </p:cNvSpPr>
              <p:nvPr/>
            </p:nvSpPr>
            <p:spPr bwMode="auto">
              <a:xfrm>
                <a:off x="9821694" y="5065671"/>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165" name="Freeform 5"/>
              <p:cNvSpPr>
                <a:spLocks noChangeAspect="1" noEditPoints="1"/>
              </p:cNvSpPr>
              <p:nvPr/>
            </p:nvSpPr>
            <p:spPr bwMode="auto">
              <a:xfrm>
                <a:off x="9821694" y="4626178"/>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grpSp>
        <p:sp>
          <p:nvSpPr>
            <p:cNvPr id="167" name="Freeform 26"/>
            <p:cNvSpPr>
              <a:spLocks noChangeAspect="1" noEditPoints="1"/>
            </p:cNvSpPr>
            <p:nvPr/>
          </p:nvSpPr>
          <p:spPr bwMode="auto">
            <a:xfrm>
              <a:off x="6972635" y="4997148"/>
              <a:ext cx="374993" cy="302963"/>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01" name="Group 100"/>
          <p:cNvGrpSpPr>
            <a:grpSpLocks noChangeAspect="1"/>
          </p:cNvGrpSpPr>
          <p:nvPr/>
        </p:nvGrpSpPr>
        <p:grpSpPr>
          <a:xfrm>
            <a:off x="11505977" y="3100603"/>
            <a:ext cx="543749" cy="543749"/>
            <a:chOff x="8176285" y="4231308"/>
            <a:chExt cx="1189257" cy="1189257"/>
          </a:xfrm>
          <a:solidFill>
            <a:schemeClr val="tx2"/>
          </a:solidFill>
        </p:grpSpPr>
        <p:sp>
          <p:nvSpPr>
            <p:cNvPr id="98" name="Oval 97"/>
            <p:cNvSpPr/>
            <p:nvPr/>
          </p:nvSpPr>
          <p:spPr bwMode="auto">
            <a:xfrm>
              <a:off x="8176285" y="4231308"/>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0" name="Freeform 6"/>
            <p:cNvSpPr>
              <a:spLocks noChangeAspect="1" noEditPoints="1"/>
            </p:cNvSpPr>
            <p:nvPr/>
          </p:nvSpPr>
          <p:spPr bwMode="auto">
            <a:xfrm>
              <a:off x="8374169" y="4429192"/>
              <a:ext cx="793488" cy="79348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122495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ppt_x"/>
                                          </p:val>
                                        </p:tav>
                                        <p:tav tm="100000">
                                          <p:val>
                                            <p:strVal val="#ppt_x"/>
                                          </p:val>
                                        </p:tav>
                                      </p:tavLst>
                                    </p:anim>
                                    <p:anim calcmode="lin" valueType="num">
                                      <p:cBhvr additive="base">
                                        <p:cTn id="8" dur="8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600" fill="hold"/>
                                        <p:tgtEl>
                                          <p:spTgt spid="20"/>
                                        </p:tgtEl>
                                        <p:attrNameLst>
                                          <p:attrName>ppt_x</p:attrName>
                                        </p:attrNameLst>
                                      </p:cBhvr>
                                      <p:tavLst>
                                        <p:tav tm="0">
                                          <p:val>
                                            <p:strVal val="#ppt_x"/>
                                          </p:val>
                                        </p:tav>
                                        <p:tav tm="100000">
                                          <p:val>
                                            <p:strVal val="#ppt_x"/>
                                          </p:val>
                                        </p:tav>
                                      </p:tavLst>
                                    </p:anim>
                                    <p:anim calcmode="lin" valueType="num">
                                      <p:cBhvr additive="base">
                                        <p:cTn id="14" dur="6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250" fill="hold"/>
                                        <p:tgtEl>
                                          <p:spTgt spid="102"/>
                                        </p:tgtEl>
                                        <p:attrNameLst>
                                          <p:attrName>ppt_w</p:attrName>
                                        </p:attrNameLst>
                                      </p:cBhvr>
                                      <p:tavLst>
                                        <p:tav tm="0">
                                          <p:val>
                                            <p:fltVal val="0"/>
                                          </p:val>
                                        </p:tav>
                                        <p:tav tm="100000">
                                          <p:val>
                                            <p:strVal val="#ppt_w"/>
                                          </p:val>
                                        </p:tav>
                                      </p:tavLst>
                                    </p:anim>
                                    <p:anim calcmode="lin" valueType="num">
                                      <p:cBhvr>
                                        <p:cTn id="20" dur="250" fill="hold"/>
                                        <p:tgtEl>
                                          <p:spTgt spid="102"/>
                                        </p:tgtEl>
                                        <p:attrNameLst>
                                          <p:attrName>ppt_h</p:attrName>
                                        </p:attrNameLst>
                                      </p:cBhvr>
                                      <p:tavLst>
                                        <p:tav tm="0">
                                          <p:val>
                                            <p:fltVal val="0"/>
                                          </p:val>
                                        </p:tav>
                                        <p:tav tm="100000">
                                          <p:val>
                                            <p:strVal val="#ppt_h"/>
                                          </p:val>
                                        </p:tav>
                                      </p:tavLst>
                                    </p:anim>
                                    <p:animEffect transition="in" filter="fade">
                                      <p:cBhvr>
                                        <p:cTn id="21" dur="250"/>
                                        <p:tgtEl>
                                          <p:spTgt spid="102"/>
                                        </p:tgtEl>
                                      </p:cBhvr>
                                    </p:animEffect>
                                  </p:childTnLst>
                                </p:cTn>
                              </p:par>
                              <p:par>
                                <p:cTn id="22" presetID="6" presetClass="emph" presetSubtype="0" decel="100000" fill="hold" nodeType="withEffect">
                                  <p:stCondLst>
                                    <p:cond delay="100"/>
                                  </p:stCondLst>
                                  <p:childTnLst>
                                    <p:animScale>
                                      <p:cBhvr>
                                        <p:cTn id="23" dur="250" fill="hold"/>
                                        <p:tgtEl>
                                          <p:spTgt spid="102"/>
                                        </p:tgtEl>
                                      </p:cBhvr>
                                      <p:by x="110000" y="110000"/>
                                    </p:animScale>
                                  </p:childTnLst>
                                </p:cTn>
                              </p:par>
                              <p:par>
                                <p:cTn id="24" presetID="6" presetClass="emph" presetSubtype="0" decel="100000" fill="hold" nodeType="withEffect">
                                  <p:stCondLst>
                                    <p:cond delay="200"/>
                                  </p:stCondLst>
                                  <p:childTnLst>
                                    <p:animScale>
                                      <p:cBhvr>
                                        <p:cTn id="25" dur="250" fill="hold"/>
                                        <p:tgtEl>
                                          <p:spTgt spid="102"/>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600" fill="hold"/>
                                        <p:tgtEl>
                                          <p:spTgt spid="9"/>
                                        </p:tgtEl>
                                        <p:attrNameLst>
                                          <p:attrName>ppt_x</p:attrName>
                                        </p:attrNameLst>
                                      </p:cBhvr>
                                      <p:tavLst>
                                        <p:tav tm="0">
                                          <p:val>
                                            <p:strVal val="#ppt_x"/>
                                          </p:val>
                                        </p:tav>
                                        <p:tav tm="100000">
                                          <p:val>
                                            <p:strVal val="#ppt_x"/>
                                          </p:val>
                                        </p:tav>
                                      </p:tavLst>
                                    </p:anim>
                                    <p:anim calcmode="lin" valueType="num">
                                      <p:cBhvr additive="base">
                                        <p:cTn id="31" dur="6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50" fill="hold"/>
                                        <p:tgtEl>
                                          <p:spTgt spid="101"/>
                                        </p:tgtEl>
                                        <p:attrNameLst>
                                          <p:attrName>ppt_w</p:attrName>
                                        </p:attrNameLst>
                                      </p:cBhvr>
                                      <p:tavLst>
                                        <p:tav tm="0">
                                          <p:val>
                                            <p:fltVal val="0"/>
                                          </p:val>
                                        </p:tav>
                                        <p:tav tm="100000">
                                          <p:val>
                                            <p:strVal val="#ppt_w"/>
                                          </p:val>
                                        </p:tav>
                                      </p:tavLst>
                                    </p:anim>
                                    <p:anim calcmode="lin" valueType="num">
                                      <p:cBhvr>
                                        <p:cTn id="37" dur="250" fill="hold"/>
                                        <p:tgtEl>
                                          <p:spTgt spid="101"/>
                                        </p:tgtEl>
                                        <p:attrNameLst>
                                          <p:attrName>ppt_h</p:attrName>
                                        </p:attrNameLst>
                                      </p:cBhvr>
                                      <p:tavLst>
                                        <p:tav tm="0">
                                          <p:val>
                                            <p:fltVal val="0"/>
                                          </p:val>
                                        </p:tav>
                                        <p:tav tm="100000">
                                          <p:val>
                                            <p:strVal val="#ppt_h"/>
                                          </p:val>
                                        </p:tav>
                                      </p:tavLst>
                                    </p:anim>
                                    <p:animEffect transition="in" filter="fade">
                                      <p:cBhvr>
                                        <p:cTn id="38" dur="250"/>
                                        <p:tgtEl>
                                          <p:spTgt spid="101"/>
                                        </p:tgtEl>
                                      </p:cBhvr>
                                    </p:animEffect>
                                  </p:childTnLst>
                                </p:cTn>
                              </p:par>
                              <p:par>
                                <p:cTn id="39" presetID="6" presetClass="emph" presetSubtype="0" decel="100000" fill="hold" nodeType="withEffect">
                                  <p:stCondLst>
                                    <p:cond delay="100"/>
                                  </p:stCondLst>
                                  <p:childTnLst>
                                    <p:animScale>
                                      <p:cBhvr>
                                        <p:cTn id="40" dur="250" fill="hold"/>
                                        <p:tgtEl>
                                          <p:spTgt spid="101"/>
                                        </p:tgtEl>
                                      </p:cBhvr>
                                      <p:by x="110000" y="110000"/>
                                    </p:animScale>
                                  </p:childTnLst>
                                </p:cTn>
                              </p:par>
                              <p:par>
                                <p:cTn id="41" presetID="6" presetClass="emph" presetSubtype="0" decel="100000" fill="hold" nodeType="withEffect">
                                  <p:stCondLst>
                                    <p:cond delay="200"/>
                                  </p:stCondLst>
                                  <p:childTnLst>
                                    <p:animScale>
                                      <p:cBhvr>
                                        <p:cTn id="42" dur="250" fill="hold"/>
                                        <p:tgtEl>
                                          <p:spTgt spid="10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smtClean="0">
                <a:solidFill>
                  <a:srgbClr val="FF0000"/>
                </a:solidFill>
              </a:rPr>
              <a:t>Apps for Office </a:t>
            </a:r>
            <a:r>
              <a:rPr lang="en-US" sz="2800" b="1" u="sng" dirty="0" smtClean="0">
                <a:solidFill>
                  <a:srgbClr val="FF0000"/>
                </a:solidFill>
              </a:rPr>
              <a:t>(Outlook, Word, Excel, PowerPoint)</a:t>
            </a:r>
            <a:r>
              <a:rPr lang="en-US" dirty="0" smtClean="0"/>
              <a:t/>
            </a:r>
            <a:br>
              <a:rPr lang="en-US" dirty="0" smtClean="0"/>
            </a:br>
            <a:r>
              <a:rPr lang="en-US" sz="3528" dirty="0"/>
              <a:t>A new way to build extensions for Office</a:t>
            </a: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pPr defTabSz="914180"/>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card</a:t>
              </a:r>
            </a:p>
          </p:txBody>
        </p:sp>
      </p:grpSp>
      <p:grpSp>
        <p:nvGrpSpPr>
          <p:cNvPr id="18" name="Group 17"/>
          <p:cNvGrpSpPr/>
          <p:nvPr/>
        </p:nvGrpSpPr>
        <p:grpSpPr>
          <a:xfrm>
            <a:off x="462874" y="3647814"/>
            <a:ext cx="9415714" cy="1307398"/>
            <a:chOff x="1523135" y="3569918"/>
            <a:chExt cx="9419502" cy="1307924"/>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1274230"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smtClean="0">
                  <a:gradFill>
                    <a:gsLst>
                      <a:gs pos="1227">
                        <a:srgbClr val="505050"/>
                      </a:gs>
                      <a:gs pos="51000">
                        <a:srgbClr val="505050"/>
                      </a:gs>
                    </a:gsLst>
                    <a:lin ang="5400000" scaled="1"/>
                  </a:gradFill>
                </a:rPr>
                <a:t>Task pane</a:t>
              </a:r>
              <a:endParaRPr lang="en-US" sz="1400" dirty="0">
                <a:gradFill>
                  <a:gsLst>
                    <a:gs pos="1227">
                      <a:srgbClr val="505050"/>
                    </a:gs>
                    <a:gs pos="51000">
                      <a:srgbClr val="505050"/>
                    </a:gs>
                  </a:gsLst>
                  <a:lin ang="5400000" scaled="1"/>
                </a:gradFill>
              </a:endParaRP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Word, Excel, PowerPoint,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Excel, PowerPoint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documents 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676639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friendly</a:t>
            </a:r>
            <a:br>
              <a:rPr lang="en-US" dirty="0" smtClean="0"/>
            </a:br>
            <a:r>
              <a:rPr lang="en-US" sz="3528" dirty="0"/>
              <a:t>Write once, run </a:t>
            </a:r>
            <a:r>
              <a:rPr lang="en-US" sz="3528" dirty="0" smtClean="0"/>
              <a:t>everywhere</a:t>
            </a:r>
            <a:br>
              <a:rPr lang="en-US" sz="3528" dirty="0" smtClean="0"/>
            </a:br>
            <a:r>
              <a:rPr lang="en-US" sz="2400" dirty="0" smtClean="0"/>
              <a:t>(Universal Apps Win 10)</a:t>
            </a:r>
            <a:endParaRPr lang="en-US" sz="3528" dirty="0"/>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15</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a:srcRect b="23201"/>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defTabSz="914180"/>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267" y="-142549"/>
            <a:ext cx="5421068" cy="2357481"/>
          </a:xfrm>
          <a:prstGeom prst="rect">
            <a:avLst/>
          </a:prstGeom>
        </p:spPr>
      </p:pic>
    </p:spTree>
    <p:extLst>
      <p:ext uri="{BB962C8B-B14F-4D97-AF65-F5344CB8AC3E}">
        <p14:creationId xmlns:p14="http://schemas.microsoft.com/office/powerpoint/2010/main" val="17836302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19"/>
          <a:stretch/>
        </p:blipFill>
        <p:spPr>
          <a:xfrm>
            <a:off x="0" y="1380"/>
            <a:ext cx="12188826" cy="68782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496" y="2799723"/>
            <a:ext cx="3082888" cy="3689432"/>
          </a:xfrm>
          <a:prstGeom prst="rect">
            <a:avLst/>
          </a:prstGeom>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3423428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u="sng" dirty="0" smtClean="0">
                <a:solidFill>
                  <a:srgbClr val="FF0000"/>
                </a:solidFill>
              </a:rPr>
              <a:t>Apps for SharePoint</a:t>
            </a:r>
            <a:endParaRPr lang="en-US" b="1" u="sng" dirty="0">
              <a:solidFill>
                <a:srgbClr val="FF0000"/>
              </a:solidFill>
            </a:endParaRPr>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gradFill>
                    <a:gsLst>
                      <a:gs pos="3681">
                        <a:srgbClr val="0072C6"/>
                      </a:gs>
                      <a:gs pos="35000">
                        <a:srgbClr val="0072C6"/>
                      </a:gs>
                    </a:gsLst>
                    <a:lin ang="5400000" scaled="1"/>
                  </a:gradFill>
                  <a:latin typeface="Segoe UI Light"/>
                </a:rPr>
                <a:t>App Parts</a:t>
              </a:r>
              <a:endParaRPr lang="en-US" sz="2447" dirty="0">
                <a:gradFill>
                  <a:gsLst>
                    <a:gs pos="3681">
                      <a:srgbClr val="0072C6"/>
                    </a:gs>
                    <a:gs pos="35000">
                      <a:srgbClr val="0072C6"/>
                    </a:gs>
                  </a:gsLst>
                  <a:lin ang="5400000" scaled="1"/>
                </a:gradFill>
                <a:latin typeface="Segoe UI Light"/>
              </a:endParaRP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3467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Office </a:t>
            </a:r>
            <a:r>
              <a:rPr lang="en-US" dirty="0">
                <a:gradFill>
                  <a:gsLst>
                    <a:gs pos="100000">
                      <a:schemeClr val="bg2"/>
                    </a:gs>
                    <a:gs pos="0">
                      <a:schemeClr val="bg2"/>
                    </a:gs>
                  </a:gsLst>
                  <a:lin ang="5400000" scaled="0"/>
                </a:gradFill>
              </a:rPr>
              <a:t>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smtClean="0">
                <a:gradFill>
                  <a:gsLst>
                    <a:gs pos="100000">
                      <a:schemeClr val="bg2"/>
                    </a:gs>
                    <a:gs pos="0">
                      <a:schemeClr val="bg2"/>
                    </a:gs>
                  </a:gsLst>
                  <a:lin ang="5400000" scaled="0"/>
                </a:gradFill>
              </a:rPr>
              <a:t>Tools</a:t>
            </a:r>
          </a:p>
          <a:p>
            <a:pPr>
              <a:spcBef>
                <a:spcPts val="2399"/>
              </a:spcBef>
            </a:pPr>
            <a:r>
              <a:rPr lang="en-US" dirty="0" smtClean="0">
                <a:gradFill>
                  <a:gsLst>
                    <a:gs pos="100000">
                      <a:schemeClr val="bg2"/>
                    </a:gs>
                    <a:gs pos="0">
                      <a:schemeClr val="bg2"/>
                    </a:gs>
                  </a:gsLst>
                  <a:lin ang="5400000" scaled="0"/>
                </a:gradFill>
              </a:rPr>
              <a:t>Development Environment 365</a:t>
            </a:r>
          </a:p>
          <a:p>
            <a:pPr>
              <a:spcBef>
                <a:spcPts val="2399"/>
              </a:spcBef>
            </a:pPr>
            <a:r>
              <a:rPr lang="en-US" dirty="0" smtClean="0">
                <a:gradFill>
                  <a:gsLst>
                    <a:gs pos="100000">
                      <a:schemeClr val="bg2"/>
                    </a:gs>
                    <a:gs pos="0">
                      <a:schemeClr val="bg2"/>
                    </a:gs>
                  </a:gsLst>
                  <a:lin ang="5400000" scaled="0"/>
                </a:gradFill>
              </a:rPr>
              <a:t>Development Environment On-</a:t>
            </a:r>
            <a:r>
              <a:rPr lang="en-US" dirty="0" err="1" smtClean="0">
                <a:gradFill>
                  <a:gsLst>
                    <a:gs pos="100000">
                      <a:schemeClr val="bg2"/>
                    </a:gs>
                    <a:gs pos="0">
                      <a:schemeClr val="bg2"/>
                    </a:gs>
                  </a:gsLst>
                  <a:lin ang="5400000" scaled="0"/>
                </a:gradFill>
              </a:rPr>
              <a:t>Prem</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0" dirty="0"/>
              <a:t>Full Page</a:t>
            </a:r>
            <a:br>
              <a:rPr lang="en-US" sz="3920" dirty="0"/>
            </a:br>
            <a:r>
              <a:rPr lang="en-US" sz="3920" dirty="0"/>
              <a:t>Connected App</a:t>
            </a:r>
            <a:br>
              <a:rPr lang="en-US" sz="3920" dirty="0"/>
            </a:br>
            <a:r>
              <a:rPr lang="en-US" sz="3920" dirty="0"/>
              <a:t/>
            </a:r>
            <a:br>
              <a:rPr lang="en-US" sz="3920" dirty="0"/>
            </a:br>
            <a:r>
              <a:rPr lang="en-US" sz="3920" dirty="0"/>
              <a:t>Provider Hosted </a:t>
            </a:r>
            <a:br>
              <a:rPr lang="en-US" sz="3920" dirty="0"/>
            </a:br>
            <a:r>
              <a:rPr lang="en-US" sz="3920" dirty="0"/>
              <a:t>in Azure</a:t>
            </a:r>
            <a:r>
              <a:rPr lang="en-US" dirty="0" smtClean="0"/>
              <a:t/>
            </a:r>
            <a:br>
              <a:rPr lang="en-US" dirty="0" smtClean="0"/>
            </a:br>
            <a:endParaRPr lang="en-US" dirty="0"/>
          </a:p>
        </p:txBody>
      </p:sp>
      <p:sp>
        <p:nvSpPr>
          <p:cNvPr id="31" name="Picture Placeholder 30"/>
          <p:cNvSpPr>
            <a:spLocks noGrp="1"/>
          </p:cNvSpPr>
          <p:nvPr>
            <p:ph type="pic" sz="quarter" idx="10"/>
          </p:nvPr>
        </p:nvSpPr>
        <p:spPr/>
      </p:sp>
      <p:pic>
        <p:nvPicPr>
          <p:cNvPr id="4" name="Picture 2" descr="http://www.nintex.com/Style%20Library/Images/NF_Office3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955" y="3280"/>
            <a:ext cx="9452884" cy="6853342"/>
          </a:xfrm>
          <a:prstGeom prst="rect">
            <a:avLst/>
          </a:prstGeom>
          <a:solidFill>
            <a:schemeClr val="bg1"/>
          </a:solidFill>
          <a:extLst/>
        </p:spPr>
      </p:pic>
    </p:spTree>
    <p:extLst>
      <p:ext uri="{BB962C8B-B14F-4D97-AF65-F5344CB8AC3E}">
        <p14:creationId xmlns:p14="http://schemas.microsoft.com/office/powerpoint/2010/main" val="41775071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4374784"/>
            <a:ext cx="12188824" cy="24823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b="1" u="sng" dirty="0" smtClean="0">
                <a:solidFill>
                  <a:srgbClr val="FF0000"/>
                </a:solidFill>
              </a:rPr>
              <a:t>Office </a:t>
            </a:r>
            <a:r>
              <a:rPr lang="en-US" b="1" u="sng" dirty="0">
                <a:solidFill>
                  <a:srgbClr val="FF0000"/>
                </a:solidFill>
              </a:rPr>
              <a:t>365 </a:t>
            </a:r>
            <a:r>
              <a:rPr lang="en-US" b="1" u="sng" dirty="0" smtClean="0">
                <a:solidFill>
                  <a:srgbClr val="FF0000"/>
                </a:solidFill>
              </a:rPr>
              <a:t>API</a:t>
            </a:r>
            <a:endParaRPr lang="en-US" b="1" u="sng" dirty="0">
              <a:solidFill>
                <a:srgbClr val="FF0000"/>
              </a:solidFill>
            </a:endParaRPr>
          </a:p>
        </p:txBody>
      </p:sp>
      <p:sp>
        <p:nvSpPr>
          <p:cNvPr id="5" name="Text Placeholder 4"/>
          <p:cNvSpPr>
            <a:spLocks noGrp="1"/>
          </p:cNvSpPr>
          <p:nvPr>
            <p:ph sz="quarter" idx="10"/>
          </p:nvPr>
        </p:nvSpPr>
        <p:spPr>
          <a:xfrm>
            <a:off x="263878" y="1632183"/>
            <a:ext cx="10542890" cy="2742601"/>
          </a:xfrm>
        </p:spPr>
        <p:txBody>
          <a:bodyPr/>
          <a:lstStyle/>
          <a:p>
            <a:r>
              <a:rPr lang="en-US" sz="3136" dirty="0">
                <a:solidFill>
                  <a:schemeClr val="bg1">
                    <a:lumMod val="75000"/>
                  </a:schemeClr>
                </a:solidFill>
              </a:rPr>
              <a:t>Simple REST/OData APIs</a:t>
            </a:r>
          </a:p>
          <a:p>
            <a:r>
              <a:rPr lang="en-US" sz="3136" dirty="0">
                <a:solidFill>
                  <a:schemeClr val="bg1">
                    <a:lumMod val="75000"/>
                  </a:schemeClr>
                </a:solidFill>
              </a:rPr>
              <a:t>Versioned</a:t>
            </a:r>
          </a:p>
          <a:p>
            <a:r>
              <a:rPr lang="en-US" sz="3136" dirty="0">
                <a:solidFill>
                  <a:schemeClr val="bg1">
                    <a:lumMod val="75000"/>
                  </a:schemeClr>
                </a:solidFill>
              </a:rPr>
              <a:t>Expose Files, Sites, Mail, Calendar and Users</a:t>
            </a:r>
          </a:p>
          <a:p>
            <a:r>
              <a:rPr lang="en-US" sz="3136" dirty="0" err="1">
                <a:solidFill>
                  <a:schemeClr val="bg1">
                    <a:lumMod val="75000"/>
                  </a:schemeClr>
                </a:solidFill>
              </a:rPr>
              <a:t>AuthN</a:t>
            </a:r>
            <a:r>
              <a:rPr lang="en-US" sz="3136" dirty="0">
                <a:solidFill>
                  <a:schemeClr val="bg1">
                    <a:lumMod val="75000"/>
                  </a:schemeClr>
                </a:solidFill>
              </a:rPr>
              <a:t>/</a:t>
            </a:r>
            <a:r>
              <a:rPr lang="en-US" sz="3136" dirty="0" err="1">
                <a:solidFill>
                  <a:schemeClr val="bg1">
                    <a:lumMod val="75000"/>
                  </a:schemeClr>
                </a:solidFill>
              </a:rPr>
              <a:t>AuthZ</a:t>
            </a:r>
            <a:r>
              <a:rPr lang="en-US" sz="3136" dirty="0">
                <a:solidFill>
                  <a:schemeClr val="bg1">
                    <a:lumMod val="75000"/>
                  </a:schemeClr>
                </a:solidFill>
              </a:rPr>
              <a:t> via Azure AD and </a:t>
            </a:r>
            <a:r>
              <a:rPr lang="en-US" sz="3136" dirty="0" err="1">
                <a:solidFill>
                  <a:schemeClr val="bg1">
                    <a:lumMod val="75000"/>
                  </a:schemeClr>
                </a:solidFill>
              </a:rPr>
              <a:t>OAuth</a:t>
            </a:r>
            <a:endParaRPr lang="en-US" sz="3136" dirty="0">
              <a:solidFill>
                <a:schemeClr val="bg1">
                  <a:lumMod val="75000"/>
                </a:schemeClr>
              </a:solidFill>
            </a:endParaRPr>
          </a:p>
          <a:p>
            <a:endParaRPr lang="en-US" sz="3136" dirty="0">
              <a:solidFill>
                <a:schemeClr val="bg1">
                  <a:lumMod val="75000"/>
                </a:schemeClr>
              </a:solidFill>
            </a:endParaRPr>
          </a:p>
        </p:txBody>
      </p:sp>
      <p:pic>
        <p:nvPicPr>
          <p:cNvPr id="5122" name="Picture 2" descr="Free your developers Lef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91484"/>
            <a:ext cx="1407331" cy="1865137"/>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5"/>
          <p:cNvSpPr>
            <a:spLocks noChangeAspect="1" noEditPoints="1"/>
          </p:cNvSpPr>
          <p:nvPr/>
        </p:nvSpPr>
        <p:spPr bwMode="auto">
          <a:xfrm>
            <a:off x="4265354" y="5142189"/>
            <a:ext cx="465022" cy="618102"/>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7" name="TextBox 96"/>
          <p:cNvSpPr txBox="1"/>
          <p:nvPr/>
        </p:nvSpPr>
        <p:spPr>
          <a:xfrm>
            <a:off x="2869311" y="5770413"/>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Users and </a:t>
            </a:r>
            <a:br>
              <a:rPr lang="en-US" sz="1372" dirty="0">
                <a:solidFill>
                  <a:srgbClr val="505050">
                    <a:lumMod val="75000"/>
                  </a:srgbClr>
                </a:solidFill>
              </a:rPr>
            </a:br>
            <a:r>
              <a:rPr lang="en-US" sz="1372" dirty="0">
                <a:solidFill>
                  <a:srgbClr val="505050">
                    <a:lumMod val="75000"/>
                  </a:srgbClr>
                </a:solidFill>
              </a:rPr>
              <a:t>groups</a:t>
            </a:r>
          </a:p>
        </p:txBody>
      </p:sp>
      <p:sp>
        <p:nvSpPr>
          <p:cNvPr id="98" name="TextBox 97"/>
          <p:cNvSpPr txBox="1"/>
          <p:nvPr/>
        </p:nvSpPr>
        <p:spPr>
          <a:xfrm>
            <a:off x="3932579" y="578525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Files</a:t>
            </a:r>
          </a:p>
        </p:txBody>
      </p:sp>
      <p:sp>
        <p:nvSpPr>
          <p:cNvPr id="99" name="TextBox 98"/>
          <p:cNvSpPr txBox="1"/>
          <p:nvPr/>
        </p:nvSpPr>
        <p:spPr>
          <a:xfrm>
            <a:off x="4927861" y="5770414"/>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Mail</a:t>
            </a:r>
          </a:p>
        </p:txBody>
      </p:sp>
      <p:sp>
        <p:nvSpPr>
          <p:cNvPr id="100" name="TextBox 99"/>
          <p:cNvSpPr txBox="1"/>
          <p:nvPr/>
        </p:nvSpPr>
        <p:spPr>
          <a:xfrm>
            <a:off x="6108020" y="5770413"/>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Calendar</a:t>
            </a:r>
          </a:p>
        </p:txBody>
      </p:sp>
      <p:sp>
        <p:nvSpPr>
          <p:cNvPr id="101" name="TextBox 100"/>
          <p:cNvSpPr txBox="1"/>
          <p:nvPr/>
        </p:nvSpPr>
        <p:spPr>
          <a:xfrm>
            <a:off x="7186581" y="577041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Contacts</a:t>
            </a:r>
          </a:p>
        </p:txBody>
      </p:sp>
      <p:sp>
        <p:nvSpPr>
          <p:cNvPr id="94" name="Freeform 18"/>
          <p:cNvSpPr>
            <a:spLocks noChangeAspect="1" noEditPoints="1"/>
          </p:cNvSpPr>
          <p:nvPr/>
        </p:nvSpPr>
        <p:spPr bwMode="auto">
          <a:xfrm>
            <a:off x="5163110" y="5163340"/>
            <a:ext cx="660073" cy="4872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lumMod val="7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5" name="Freeform 109"/>
          <p:cNvSpPr>
            <a:spLocks noChangeAspect="1" noEditPoints="1"/>
          </p:cNvSpPr>
          <p:nvPr/>
        </p:nvSpPr>
        <p:spPr bwMode="auto">
          <a:xfrm>
            <a:off x="6377395" y="5142189"/>
            <a:ext cx="591820" cy="55507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505050">
                  <a:lumMod val="75000"/>
                </a:srgbClr>
              </a:solidFill>
            </a:endParaRPr>
          </a:p>
        </p:txBody>
      </p:sp>
      <p:sp>
        <p:nvSpPr>
          <p:cNvPr id="96" name="Freeform 5"/>
          <p:cNvSpPr>
            <a:spLocks noEditPoints="1"/>
          </p:cNvSpPr>
          <p:nvPr/>
        </p:nvSpPr>
        <p:spPr bwMode="auto">
          <a:xfrm>
            <a:off x="7506404" y="5136697"/>
            <a:ext cx="477591" cy="53556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lumMod val="75000"/>
            </a:schemeClr>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505050">
                  <a:lumMod val="75000"/>
                </a:srgbClr>
              </a:solidFill>
            </a:endParaRPr>
          </a:p>
        </p:txBody>
      </p:sp>
      <p:grpSp>
        <p:nvGrpSpPr>
          <p:cNvPr id="3" name="Group 2"/>
          <p:cNvGrpSpPr/>
          <p:nvPr/>
        </p:nvGrpSpPr>
        <p:grpSpPr>
          <a:xfrm>
            <a:off x="3211689" y="5250976"/>
            <a:ext cx="523984" cy="400526"/>
            <a:chOff x="3225522" y="4932144"/>
            <a:chExt cx="524120" cy="400630"/>
          </a:xfrm>
        </p:grpSpPr>
        <p:sp>
          <p:nvSpPr>
            <p:cNvPr id="102" name="Freeform 101"/>
            <p:cNvSpPr>
              <a:spLocks/>
            </p:cNvSpPr>
            <p:nvPr/>
          </p:nvSpPr>
          <p:spPr bwMode="auto">
            <a:xfrm>
              <a:off x="3301135" y="4961392"/>
              <a:ext cx="181248" cy="1812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3" name="Freeform 102"/>
            <p:cNvSpPr>
              <a:spLocks/>
            </p:cNvSpPr>
            <p:nvPr/>
          </p:nvSpPr>
          <p:spPr bwMode="auto">
            <a:xfrm>
              <a:off x="3225522" y="5148195"/>
              <a:ext cx="332472" cy="184579"/>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4" name="Freeform 103"/>
            <p:cNvSpPr>
              <a:spLocks/>
            </p:cNvSpPr>
            <p:nvPr/>
          </p:nvSpPr>
          <p:spPr bwMode="auto">
            <a:xfrm>
              <a:off x="3532039" y="4932144"/>
              <a:ext cx="153547" cy="1535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5" name="Freeform 104"/>
            <p:cNvSpPr>
              <a:spLocks/>
            </p:cNvSpPr>
            <p:nvPr/>
          </p:nvSpPr>
          <p:spPr bwMode="auto">
            <a:xfrm>
              <a:off x="3467982" y="5090397"/>
              <a:ext cx="281660" cy="156370"/>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grpSp>
    </p:spTree>
    <p:extLst>
      <p:ext uri="{BB962C8B-B14F-4D97-AF65-F5344CB8AC3E}">
        <p14:creationId xmlns:p14="http://schemas.microsoft.com/office/powerpoint/2010/main" val="396176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8339" y="2995264"/>
            <a:ext cx="6616879" cy="615361"/>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sz="2352" dirty="0">
                <a:gradFill>
                  <a:gsLst>
                    <a:gs pos="4908">
                      <a:srgbClr val="505050"/>
                    </a:gs>
                    <a:gs pos="16000">
                      <a:srgbClr val="505050"/>
                    </a:gs>
                  </a:gsLst>
                  <a:lin ang="5400000" scaled="0"/>
                </a:gradFill>
              </a:rPr>
              <a:t>https://api.office.com/discovery/me</a:t>
            </a:r>
          </a:p>
        </p:txBody>
      </p:sp>
      <p:grpSp>
        <p:nvGrpSpPr>
          <p:cNvPr id="47" name="Group 46"/>
          <p:cNvGrpSpPr/>
          <p:nvPr/>
        </p:nvGrpSpPr>
        <p:grpSpPr>
          <a:xfrm>
            <a:off x="8071223" y="3910555"/>
            <a:ext cx="1725360" cy="510829"/>
            <a:chOff x="8944087" y="2711730"/>
            <a:chExt cx="1760415" cy="521208"/>
          </a:xfrm>
        </p:grpSpPr>
        <p:sp>
          <p:nvSpPr>
            <p:cNvPr id="23" name="Rectangle 22"/>
            <p:cNvSpPr/>
            <p:nvPr/>
          </p:nvSpPr>
          <p:spPr bwMode="auto">
            <a:xfrm>
              <a:off x="8944087" y="2711730"/>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Search</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5"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8" name="Group 47"/>
          <p:cNvGrpSpPr/>
          <p:nvPr/>
        </p:nvGrpSpPr>
        <p:grpSpPr>
          <a:xfrm>
            <a:off x="9894352" y="3917368"/>
            <a:ext cx="1725360" cy="510829"/>
            <a:chOff x="9102738" y="3669845"/>
            <a:chExt cx="1760415" cy="521208"/>
          </a:xfrm>
        </p:grpSpPr>
        <p:sp>
          <p:nvSpPr>
            <p:cNvPr id="27" name="Rectangle 26"/>
            <p:cNvSpPr/>
            <p:nvPr/>
          </p:nvSpPr>
          <p:spPr bwMode="auto">
            <a:xfrm>
              <a:off x="9102738" y="3669845"/>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Social</a:t>
              </a:r>
            </a:p>
          </p:txBody>
        </p:sp>
        <p:sp>
          <p:nvSpPr>
            <p:cNvPr id="36"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3" name="Group 42"/>
          <p:cNvGrpSpPr/>
          <p:nvPr/>
        </p:nvGrpSpPr>
        <p:grpSpPr>
          <a:xfrm>
            <a:off x="2601727" y="3910555"/>
            <a:ext cx="1725360" cy="510829"/>
            <a:chOff x="2867799" y="2762517"/>
            <a:chExt cx="1760415" cy="521208"/>
          </a:xfrm>
        </p:grpSpPr>
        <p:sp>
          <p:nvSpPr>
            <p:cNvPr id="24" name="Rectangle 23"/>
            <p:cNvSpPr/>
            <p:nvPr/>
          </p:nvSpPr>
          <p:spPr bwMode="auto">
            <a:xfrm>
              <a:off x="2867799"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Mail</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8"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5" name="Group 44"/>
          <p:cNvGrpSpPr/>
          <p:nvPr/>
        </p:nvGrpSpPr>
        <p:grpSpPr>
          <a:xfrm>
            <a:off x="4424965" y="3912799"/>
            <a:ext cx="1725360" cy="510829"/>
            <a:chOff x="4975802" y="2787349"/>
            <a:chExt cx="1760415" cy="521208"/>
          </a:xfrm>
        </p:grpSpPr>
        <p:sp>
          <p:nvSpPr>
            <p:cNvPr id="25" name="Rectangle 24"/>
            <p:cNvSpPr/>
            <p:nvPr/>
          </p:nvSpPr>
          <p:spPr bwMode="auto">
            <a:xfrm>
              <a:off x="4975802"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Calendar</a:t>
              </a:r>
            </a:p>
          </p:txBody>
        </p:sp>
        <p:sp>
          <p:nvSpPr>
            <p:cNvPr id="39"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 name="Group 45"/>
          <p:cNvGrpSpPr/>
          <p:nvPr/>
        </p:nvGrpSpPr>
        <p:grpSpPr>
          <a:xfrm>
            <a:off x="6267499" y="3910555"/>
            <a:ext cx="1725360" cy="510829"/>
            <a:chOff x="7083805" y="2787349"/>
            <a:chExt cx="1760415" cy="521208"/>
          </a:xfrm>
        </p:grpSpPr>
        <p:sp>
          <p:nvSpPr>
            <p:cNvPr id="26" name="Rectangle 25"/>
            <p:cNvSpPr/>
            <p:nvPr/>
          </p:nvSpPr>
          <p:spPr bwMode="auto">
            <a:xfrm>
              <a:off x="7083805"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People</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4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4" name="Group 43"/>
          <p:cNvGrpSpPr/>
          <p:nvPr/>
        </p:nvGrpSpPr>
        <p:grpSpPr>
          <a:xfrm>
            <a:off x="778489" y="3910555"/>
            <a:ext cx="1725360" cy="510829"/>
            <a:chOff x="753803" y="2762517"/>
            <a:chExt cx="1760415" cy="521208"/>
          </a:xfrm>
        </p:grpSpPr>
        <p:sp>
          <p:nvSpPr>
            <p:cNvPr id="22" name="Rectangle 21"/>
            <p:cNvSpPr/>
            <p:nvPr/>
          </p:nvSpPr>
          <p:spPr bwMode="auto">
            <a:xfrm>
              <a:off x="753803"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Documents</a:t>
              </a:r>
            </a:p>
          </p:txBody>
        </p:sp>
        <p:sp>
          <p:nvSpPr>
            <p:cNvPr id="41"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sp>
        <p:nvSpPr>
          <p:cNvPr id="66" name="Rectangle 65"/>
          <p:cNvSpPr/>
          <p:nvPr/>
        </p:nvSpPr>
        <p:spPr bwMode="auto">
          <a:xfrm>
            <a:off x="462927"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67" name="Rectangle 66"/>
          <p:cNvSpPr/>
          <p:nvPr/>
        </p:nvSpPr>
        <p:spPr bwMode="auto">
          <a:xfrm>
            <a:off x="4289713"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68" name="Rectangle 67"/>
          <p:cNvSpPr/>
          <p:nvPr/>
        </p:nvSpPr>
        <p:spPr bwMode="auto">
          <a:xfrm>
            <a:off x="8116499" y="1406265"/>
            <a:ext cx="3817775"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9" name="Freeform 5"/>
          <p:cNvSpPr>
            <a:spLocks noChangeAspect="1" noEditPoints="1"/>
          </p:cNvSpPr>
          <p:nvPr/>
        </p:nvSpPr>
        <p:spPr bwMode="auto">
          <a:xfrm>
            <a:off x="2777863" y="1688580"/>
            <a:ext cx="1001383" cy="64025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0" name="Arc 69"/>
          <p:cNvSpPr/>
          <p:nvPr/>
        </p:nvSpPr>
        <p:spPr>
          <a:xfrm rot="20676240">
            <a:off x="6999307" y="2005887"/>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71" name="Group 70"/>
          <p:cNvGrpSpPr>
            <a:grpSpLocks noChangeAspect="1"/>
          </p:cNvGrpSpPr>
          <p:nvPr/>
        </p:nvGrpSpPr>
        <p:grpSpPr>
          <a:xfrm>
            <a:off x="10332457" y="1734778"/>
            <a:ext cx="1016734" cy="617896"/>
            <a:chOff x="3742936" y="4845974"/>
            <a:chExt cx="1597183" cy="970652"/>
          </a:xfrm>
          <a:solidFill>
            <a:schemeClr val="tx1"/>
          </a:solidFill>
        </p:grpSpPr>
        <p:sp>
          <p:nvSpPr>
            <p:cNvPr id="72" name="Freeform 71"/>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7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74" name="Freeform 5"/>
          <p:cNvSpPr>
            <a:spLocks noChangeAspect="1" noEditPoints="1"/>
          </p:cNvSpPr>
          <p:nvPr/>
        </p:nvSpPr>
        <p:spPr bwMode="auto">
          <a:xfrm>
            <a:off x="11503515" y="1905893"/>
            <a:ext cx="232392" cy="446780"/>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5" name="Freeform 5"/>
          <p:cNvSpPr>
            <a:spLocks noChangeAspect="1" noEditPoints="1"/>
          </p:cNvSpPr>
          <p:nvPr/>
        </p:nvSpPr>
        <p:spPr bwMode="auto">
          <a:xfrm>
            <a:off x="9604603" y="1913703"/>
            <a:ext cx="589089" cy="43897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76" name="Group 75"/>
          <p:cNvGrpSpPr/>
          <p:nvPr/>
        </p:nvGrpSpPr>
        <p:grpSpPr>
          <a:xfrm>
            <a:off x="6302714" y="1577318"/>
            <a:ext cx="1503683" cy="905950"/>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79" name="Arc 78"/>
          <p:cNvSpPr/>
          <p:nvPr/>
        </p:nvSpPr>
        <p:spPr>
          <a:xfrm rot="9876240">
            <a:off x="6451037" y="1631383"/>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pic>
        <p:nvPicPr>
          <p:cNvPr id="83" name="Picture 14"/>
          <p:cNvPicPr>
            <a:picLocks noChangeAspect="1" noChangeArrowheads="1"/>
          </p:cNvPicPr>
          <p:nvPr/>
        </p:nvPicPr>
        <p:blipFill>
          <a:blip r:embed="rId2">
            <a:grayscl/>
            <a:lum bright="-38000"/>
            <a:extLst>
              <a:ext uri="{28A0092B-C50C-407E-A947-70E740481C1C}">
                <a14:useLocalDpi xmlns:a14="http://schemas.microsoft.com/office/drawing/2010/main" val="0"/>
              </a:ext>
            </a:extLst>
          </a:blip>
          <a:srcRect/>
          <a:stretch>
            <a:fillRect/>
          </a:stretch>
        </p:blipFill>
        <p:spPr bwMode="auto">
          <a:xfrm>
            <a:off x="5589336" y="5064267"/>
            <a:ext cx="737795" cy="863120"/>
          </a:xfrm>
          <a:prstGeom prst="rect">
            <a:avLst/>
          </a:prstGeom>
          <a:noFill/>
          <a:ln>
            <a:noFill/>
          </a:ln>
          <a:effectLst/>
          <a:extLst/>
        </p:spPr>
      </p:pic>
      <p:sp>
        <p:nvSpPr>
          <p:cNvPr id="84" name="TextBox 83"/>
          <p:cNvSpPr txBox="1"/>
          <p:nvPr/>
        </p:nvSpPr>
        <p:spPr>
          <a:xfrm>
            <a:off x="4239653" y="5033211"/>
            <a:ext cx="1629027" cy="886844"/>
          </a:xfrm>
          <a:prstGeom prst="rect">
            <a:avLst/>
          </a:prstGeom>
          <a:noFill/>
        </p:spPr>
        <p:txBody>
          <a:bodyPr wrap="square" lIns="179238" tIns="143391" rIns="179238" bIns="143391" rtlCol="0">
            <a:spAutoFit/>
          </a:bodyPr>
          <a:lstStyle/>
          <a:p>
            <a:pPr defTabSz="914180">
              <a:lnSpc>
                <a:spcPct val="90000"/>
              </a:lnSpc>
              <a:spcAft>
                <a:spcPts val="588"/>
              </a:spcAft>
            </a:pPr>
            <a:r>
              <a:rPr lang="en-US" sz="4312" dirty="0" err="1">
                <a:gradFill>
                  <a:gsLst>
                    <a:gs pos="4908">
                      <a:srgbClr val="505050"/>
                    </a:gs>
                    <a:gs pos="16000">
                      <a:srgbClr val="505050"/>
                    </a:gs>
                  </a:gsLst>
                  <a:lin ang="5400000" scaled="0"/>
                </a:gradFill>
              </a:rPr>
              <a:t>iOS</a:t>
            </a:r>
            <a:endParaRPr lang="en-US" sz="4312" dirty="0">
              <a:gradFill>
                <a:gsLst>
                  <a:gs pos="4908">
                    <a:srgbClr val="505050"/>
                  </a:gs>
                  <a:gs pos="16000">
                    <a:srgbClr val="505050"/>
                  </a:gs>
                </a:gsLst>
                <a:lin ang="5400000" scaled="0"/>
              </a:gradFill>
            </a:endParaRPr>
          </a:p>
        </p:txBody>
      </p:sp>
      <p:sp>
        <p:nvSpPr>
          <p:cNvPr id="85" name="Freeform 84"/>
          <p:cNvSpPr>
            <a:spLocks noEditPoints="1"/>
          </p:cNvSpPr>
          <p:nvPr/>
        </p:nvSpPr>
        <p:spPr bwMode="auto">
          <a:xfrm>
            <a:off x="6609548" y="5117944"/>
            <a:ext cx="744260" cy="75576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9" name="Rectangle 88"/>
          <p:cNvSpPr/>
          <p:nvPr/>
        </p:nvSpPr>
        <p:spPr>
          <a:xfrm>
            <a:off x="4854569" y="6171474"/>
            <a:ext cx="2142390" cy="452472"/>
          </a:xfrm>
          <a:prstGeom prst="rect">
            <a:avLst/>
          </a:prstGeom>
          <a:noFill/>
        </p:spPr>
        <p:txBody>
          <a:bodyPr wrap="none">
            <a:spAutoFit/>
          </a:bodyPr>
          <a:lstStyle/>
          <a:p>
            <a:pPr defTabSz="914180"/>
            <a:r>
              <a:rPr lang="en-US" sz="2352" dirty="0">
                <a:gradFill>
                  <a:gsLst>
                    <a:gs pos="4908">
                      <a:srgbClr val="505050"/>
                    </a:gs>
                    <a:gs pos="16000">
                      <a:srgbClr val="505050"/>
                    </a:gs>
                  </a:gsLst>
                  <a:lin ang="5400000" scaled="0"/>
                </a:gradFill>
              </a:rPr>
              <a:t>dev.office.com</a:t>
            </a:r>
            <a:r>
              <a:rPr lang="en-US" sz="1764" dirty="0">
                <a:gradFill>
                  <a:gsLst>
                    <a:gs pos="4908">
                      <a:srgbClr val="505050"/>
                    </a:gs>
                    <a:gs pos="16000">
                      <a:srgbClr val="505050"/>
                    </a:gs>
                  </a:gsLst>
                  <a:lin ang="5400000" scaled="0"/>
                </a:gradFill>
              </a:rPr>
              <a:t> </a:t>
            </a:r>
          </a:p>
        </p:txBody>
      </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Tree>
    <p:extLst>
      <p:ext uri="{BB962C8B-B14F-4D97-AF65-F5344CB8AC3E}">
        <p14:creationId xmlns:p14="http://schemas.microsoft.com/office/powerpoint/2010/main" val="322856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0126" y="1380"/>
            <a:ext cx="7438699" cy="685524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0" y="290774"/>
            <a:ext cx="4480956" cy="4109100"/>
          </a:xfrm>
        </p:spPr>
        <p:txBody>
          <a:bodyPr/>
          <a:lstStyle/>
          <a:p>
            <a:r>
              <a:rPr lang="en-US" b="1" u="sng" dirty="0">
                <a:solidFill>
                  <a:srgbClr val="FF0000"/>
                </a:solidFill>
              </a:rPr>
              <a:t>Office 365 services for Apps</a:t>
            </a:r>
          </a:p>
        </p:txBody>
      </p:sp>
      <p:sp>
        <p:nvSpPr>
          <p:cNvPr id="3" name="Text Placeholder 2"/>
          <p:cNvSpPr>
            <a:spLocks noGrp="1"/>
          </p:cNvSpPr>
          <p:nvPr>
            <p:ph type="body" sz="quarter" idx="11"/>
          </p:nvPr>
        </p:nvSpPr>
        <p:spPr>
          <a:xfrm>
            <a:off x="269170" y="2980904"/>
            <a:ext cx="4107542" cy="3582647"/>
          </a:xfrm>
        </p:spPr>
        <p:txBody>
          <a:bodyPr/>
          <a:lstStyle/>
          <a:p>
            <a:r>
              <a:rPr lang="en-US" sz="3136" dirty="0">
                <a:hlinkClick r:id="rId2"/>
              </a:rPr>
              <a:t>https://zapier.com/zapbook/office-365/</a:t>
            </a:r>
            <a:endParaRPr lang="en-US" sz="3136" dirty="0"/>
          </a:p>
          <a:p>
            <a:endParaRPr lang="en-US" sz="3136" dirty="0"/>
          </a:p>
          <a:p>
            <a:endParaRPr lang="en-US" sz="3136" dirty="0"/>
          </a:p>
          <a:p>
            <a:endParaRPr lang="en-US" sz="3136" dirty="0"/>
          </a:p>
          <a:p>
            <a:r>
              <a:rPr lang="en-US" sz="2400" dirty="0" smtClean="0"/>
              <a:t>(</a:t>
            </a:r>
            <a:r>
              <a:rPr lang="en-US" sz="2400" dirty="0" err="1" smtClean="0"/>
              <a:t>Zapier</a:t>
            </a:r>
            <a:r>
              <a:rPr lang="en-US" sz="2400" dirty="0" smtClean="0"/>
              <a:t>, </a:t>
            </a:r>
            <a:r>
              <a:rPr lang="en-US" sz="2400" dirty="0" err="1" smtClean="0"/>
              <a:t>Heroku</a:t>
            </a:r>
            <a:r>
              <a:rPr lang="en-US" sz="2400" dirty="0" smtClean="0"/>
              <a:t>, IFTTT, etc.)</a:t>
            </a:r>
            <a:endParaRPr lang="en-US" sz="2400" dirty="0"/>
          </a:p>
          <a:p>
            <a:endParaRPr lang="en-US" sz="3136" dirty="0"/>
          </a:p>
        </p:txBody>
      </p:sp>
      <p:pic>
        <p:nvPicPr>
          <p:cNvPr id="4" name="Picture 3"/>
          <p:cNvPicPr>
            <a:picLocks noChangeAspect="1"/>
          </p:cNvPicPr>
          <p:nvPr/>
        </p:nvPicPr>
        <p:blipFill>
          <a:blip r:embed="rId3"/>
          <a:stretch>
            <a:fillRect/>
          </a:stretch>
        </p:blipFill>
        <p:spPr>
          <a:xfrm>
            <a:off x="5542848" y="2089380"/>
            <a:ext cx="6197882" cy="4424392"/>
          </a:xfrm>
          <a:prstGeom prst="rect">
            <a:avLst/>
          </a:prstGeom>
        </p:spPr>
      </p:pic>
      <p:pic>
        <p:nvPicPr>
          <p:cNvPr id="1026" name="Picture 2" descr="https://zapier.cachefly.net/static/CpzTqZ/images/logo60or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877" y="158302"/>
            <a:ext cx="2445852" cy="112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178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IFTTT</a:t>
            </a:r>
            <a:endParaRPr lang="en-US" dirty="0"/>
          </a:p>
        </p:txBody>
      </p:sp>
      <p:sp>
        <p:nvSpPr>
          <p:cNvPr id="3" name="Text Placeholder 2"/>
          <p:cNvSpPr>
            <a:spLocks noGrp="1"/>
          </p:cNvSpPr>
          <p:nvPr>
            <p:ph type="body" sz="quarter" idx="11"/>
          </p:nvPr>
        </p:nvSpPr>
        <p:spPr>
          <a:xfrm>
            <a:off x="269170" y="1190078"/>
            <a:ext cx="11652805" cy="2714830"/>
          </a:xfrm>
        </p:spPr>
        <p:txBody>
          <a:bodyPr/>
          <a:lstStyle/>
          <a:p>
            <a:r>
              <a:rPr lang="en-US" dirty="0" smtClean="0"/>
              <a:t>18mil recipes run a day</a:t>
            </a:r>
          </a:p>
          <a:p>
            <a:r>
              <a:rPr lang="en-US" dirty="0" smtClean="0"/>
              <a:t>140 channels</a:t>
            </a:r>
          </a:p>
          <a:p>
            <a:r>
              <a:rPr lang="en-US" dirty="0" smtClean="0"/>
              <a:t>17mil personal recipes</a:t>
            </a:r>
          </a:p>
          <a:p>
            <a:r>
              <a:rPr lang="en-US" dirty="0" smtClean="0"/>
              <a:t>50mil channel activations</a:t>
            </a:r>
            <a:endParaRPr lang="en-US" dirty="0"/>
          </a:p>
        </p:txBody>
      </p:sp>
      <p:pic>
        <p:nvPicPr>
          <p:cNvPr id="6" name="Picture 5"/>
          <p:cNvPicPr>
            <a:picLocks noChangeAspect="1"/>
          </p:cNvPicPr>
          <p:nvPr/>
        </p:nvPicPr>
        <p:blipFill rotWithShape="1">
          <a:blip r:embed="rId2"/>
          <a:srcRect r="33798" b="25809"/>
          <a:stretch/>
        </p:blipFill>
        <p:spPr>
          <a:xfrm>
            <a:off x="6095572" y="740045"/>
            <a:ext cx="6139423" cy="5983171"/>
          </a:xfrm>
          <a:prstGeom prst="rect">
            <a:avLst/>
          </a:prstGeom>
        </p:spPr>
      </p:pic>
    </p:spTree>
    <p:extLst>
      <p:ext uri="{BB962C8B-B14F-4D97-AF65-F5344CB8AC3E}">
        <p14:creationId xmlns:p14="http://schemas.microsoft.com/office/powerpoint/2010/main" val="46927751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269170" y="1190077"/>
            <a:ext cx="11652805"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a:t>
            </a:r>
            <a:r>
              <a:rPr lang="en-US" dirty="0" smtClean="0"/>
              <a:t>technologies (VS)</a:t>
            </a:r>
            <a:endParaRPr lang="en-US" dirty="0"/>
          </a:p>
          <a:p>
            <a:pPr lvl="1">
              <a:spcBef>
                <a:spcPts val="588"/>
              </a:spcBef>
            </a:pPr>
            <a:r>
              <a:rPr lang="en-US" dirty="0"/>
              <a:t>Robust APIs in Office and Office 365</a:t>
            </a:r>
          </a:p>
          <a:p>
            <a:pPr lvl="1">
              <a:spcBef>
                <a:spcPts val="588"/>
              </a:spcBef>
            </a:pPr>
            <a:r>
              <a:rPr lang="en-US" dirty="0"/>
              <a:t>Flexible tools such as HTML5, Azure and Visual Studio</a:t>
            </a:r>
          </a:p>
        </p:txBody>
      </p:sp>
    </p:spTree>
    <p:extLst>
      <p:ext uri="{BB962C8B-B14F-4D97-AF65-F5344CB8AC3E}">
        <p14:creationId xmlns:p14="http://schemas.microsoft.com/office/powerpoint/2010/main" val="23277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a:t>
            </a:r>
          </a:p>
        </p:txBody>
      </p:sp>
      <p:sp>
        <p:nvSpPr>
          <p:cNvPr id="4" name="Rectangle 3"/>
          <p:cNvSpPr/>
          <p:nvPr/>
        </p:nvSpPr>
        <p:spPr bwMode="auto">
          <a:xfrm>
            <a:off x="269169" y="120648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01361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920860" y="3290922"/>
            <a:ext cx="7726537" cy="696232"/>
          </a:xfrm>
          <a:prstGeom prst="rect">
            <a:avLst/>
          </a:prstGeom>
        </p:spPr>
        <p:txBody>
          <a:bodyPr>
            <a:noAutofit/>
          </a:bodyPr>
          <a:lstStyle/>
          <a:p>
            <a:pPr marL="0" indent="0">
              <a:buNone/>
            </a:pPr>
            <a:r>
              <a:rPr lang="en-US" sz="3528" b="1" dirty="0">
                <a:gradFill>
                  <a:gsLst>
                    <a:gs pos="1250">
                      <a:srgbClr val="EB3C00"/>
                    </a:gs>
                    <a:gs pos="23000">
                      <a:srgbClr val="EB3C00"/>
                    </a:gs>
                  </a:gsLst>
                  <a:lin ang="5400000" scaled="0"/>
                </a:gradFill>
              </a:rPr>
              <a:t>is one of the fastest growing businesses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409" y="1548267"/>
            <a:ext cx="7485376" cy="2592921"/>
          </a:xfrm>
          <a:prstGeom prst="rect">
            <a:avLst/>
          </a:prstGeom>
        </p:spPr>
      </p:pic>
      <p:sp>
        <p:nvSpPr>
          <p:cNvPr id="5" name="TextBox 4"/>
          <p:cNvSpPr txBox="1"/>
          <p:nvPr/>
        </p:nvSpPr>
        <p:spPr>
          <a:xfrm>
            <a:off x="2847732" y="3667045"/>
            <a:ext cx="6422709" cy="1194525"/>
          </a:xfrm>
          <a:prstGeom prst="rect">
            <a:avLst/>
          </a:prstGeom>
          <a:noFill/>
        </p:spPr>
        <p:txBody>
          <a:bodyPr wrap="none" lIns="179238" tIns="143391" rIns="179238" bIns="143391" rtlCol="0">
            <a:spAutoFit/>
          </a:bodyPr>
          <a:lstStyle/>
          <a:p>
            <a:pPr defTabSz="914033">
              <a:spcBef>
                <a:spcPct val="20000"/>
              </a:spcBef>
              <a:buSzPct val="90000"/>
            </a:pPr>
            <a:r>
              <a:rPr lang="en-US" sz="5880" b="1" dirty="0">
                <a:gradFill>
                  <a:gsLst>
                    <a:gs pos="1250">
                      <a:srgbClr val="EB3C00"/>
                    </a:gs>
                    <a:gs pos="23000">
                      <a:srgbClr val="EB3C00"/>
                    </a:gs>
                  </a:gsLst>
                  <a:lin ang="5400000" scaled="0"/>
                </a:gradFill>
                <a:latin typeface="Segoe UI Light"/>
              </a:rPr>
              <a:t>in</a:t>
            </a:r>
            <a:r>
              <a:rPr lang="en-US" sz="3528" b="1" dirty="0">
                <a:gradFill>
                  <a:gsLst>
                    <a:gs pos="1250">
                      <a:srgbClr val="EB3C00"/>
                    </a:gs>
                    <a:gs pos="23000">
                      <a:srgbClr val="EB3C00"/>
                    </a:gs>
                  </a:gsLst>
                  <a:lin ang="5400000" scaled="0"/>
                </a:gradFill>
                <a:latin typeface="Segoe UI Light"/>
              </a:rPr>
              <a:t> </a:t>
            </a:r>
            <a:r>
              <a:rPr lang="en-US" sz="5880" b="1" dirty="0">
                <a:gradFill>
                  <a:gsLst>
                    <a:gs pos="1250">
                      <a:srgbClr val="EB3C00"/>
                    </a:gs>
                    <a:gs pos="23000">
                      <a:srgbClr val="EB3C00"/>
                    </a:gs>
                  </a:gsLst>
                  <a:lin ang="5400000" scaled="0"/>
                </a:gradFill>
                <a:latin typeface="Segoe UI Light"/>
              </a:rPr>
              <a:t>Microsoft history</a:t>
            </a:r>
            <a:r>
              <a:rPr lang="en-US" sz="3528" b="1" dirty="0">
                <a:gradFill>
                  <a:gsLst>
                    <a:gs pos="1250">
                      <a:srgbClr val="EB3C00"/>
                    </a:gs>
                    <a:gs pos="23000">
                      <a:srgbClr val="EB3C00"/>
                    </a:gs>
                  </a:gsLst>
                  <a:lin ang="5400000" scaled="0"/>
                </a:gradFill>
                <a:latin typeface="Segoe UI Light"/>
              </a:rPr>
              <a:t>.</a:t>
            </a:r>
          </a:p>
        </p:txBody>
      </p:sp>
    </p:spTree>
    <p:extLst>
      <p:ext uri="{BB962C8B-B14F-4D97-AF65-F5344CB8AC3E}">
        <p14:creationId xmlns:p14="http://schemas.microsoft.com/office/powerpoint/2010/main" val="27708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5" name="Group 384"/>
          <p:cNvGrpSpPr/>
          <p:nvPr/>
        </p:nvGrpSpPr>
        <p:grpSpPr>
          <a:xfrm>
            <a:off x="4333224" y="2956063"/>
            <a:ext cx="3522377" cy="2098643"/>
            <a:chOff x="8434810" y="3014716"/>
            <a:chExt cx="3593944" cy="2141283"/>
          </a:xfrm>
        </p:grpSpPr>
        <p:grpSp>
          <p:nvGrpSpPr>
            <p:cNvPr id="386" name="Group 385"/>
            <p:cNvGrpSpPr/>
            <p:nvPr/>
          </p:nvGrpSpPr>
          <p:grpSpPr>
            <a:xfrm>
              <a:off x="9680617" y="3014717"/>
              <a:ext cx="1060284" cy="2100823"/>
              <a:chOff x="5883472" y="1314690"/>
              <a:chExt cx="786530" cy="1558413"/>
            </a:xfrm>
          </p:grpSpPr>
          <p:sp>
            <p:nvSpPr>
              <p:cNvPr id="43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1"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9"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0"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1"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87" name="Group 386"/>
            <p:cNvGrpSpPr/>
            <p:nvPr/>
          </p:nvGrpSpPr>
          <p:grpSpPr>
            <a:xfrm>
              <a:off x="10859213" y="3014717"/>
              <a:ext cx="1169541" cy="2100901"/>
              <a:chOff x="9635198" y="5349787"/>
              <a:chExt cx="748731" cy="1344979"/>
            </a:xfrm>
          </p:grpSpPr>
          <p:grpSp>
            <p:nvGrpSpPr>
              <p:cNvPr id="405" name="Group 404"/>
              <p:cNvGrpSpPr/>
              <p:nvPr/>
            </p:nvGrpSpPr>
            <p:grpSpPr>
              <a:xfrm>
                <a:off x="9635198" y="5349787"/>
                <a:ext cx="748731" cy="1344979"/>
                <a:chOff x="5028131" y="1531713"/>
                <a:chExt cx="693495" cy="1245756"/>
              </a:xfrm>
            </p:grpSpPr>
            <p:grpSp>
              <p:nvGrpSpPr>
                <p:cNvPr id="419" name="Group 418"/>
                <p:cNvGrpSpPr/>
                <p:nvPr/>
              </p:nvGrpSpPr>
              <p:grpSpPr>
                <a:xfrm>
                  <a:off x="5028131" y="1531713"/>
                  <a:ext cx="693495" cy="1245756"/>
                  <a:chOff x="6639402" y="-1425066"/>
                  <a:chExt cx="675798" cy="1213966"/>
                </a:xfrm>
              </p:grpSpPr>
              <p:sp>
                <p:nvSpPr>
                  <p:cNvPr id="42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29" name="Rectangle 42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0" name="Group 419"/>
                <p:cNvGrpSpPr/>
                <p:nvPr/>
              </p:nvGrpSpPr>
              <p:grpSpPr>
                <a:xfrm>
                  <a:off x="5292866" y="1551064"/>
                  <a:ext cx="157076" cy="1181434"/>
                  <a:chOff x="6779777" y="1563052"/>
                  <a:chExt cx="157076" cy="1181434"/>
                </a:xfrm>
              </p:grpSpPr>
              <p:sp>
                <p:nvSpPr>
                  <p:cNvPr id="421" name="Oval 420"/>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p:cNvGrpSpPr/>
                  <p:nvPr/>
                </p:nvGrpSpPr>
                <p:grpSpPr>
                  <a:xfrm>
                    <a:off x="6779777" y="1563052"/>
                    <a:ext cx="157076" cy="52818"/>
                    <a:chOff x="6857569" y="1553528"/>
                    <a:chExt cx="157076" cy="52818"/>
                  </a:xfrm>
                </p:grpSpPr>
                <p:sp>
                  <p:nvSpPr>
                    <p:cNvPr id="423" name="Rounded Rectangle 422"/>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6" name="Rectangle 405"/>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7" name="Group 406"/>
              <p:cNvGrpSpPr/>
              <p:nvPr/>
            </p:nvGrpSpPr>
            <p:grpSpPr>
              <a:xfrm>
                <a:off x="9730613" y="5511557"/>
                <a:ext cx="551019" cy="752748"/>
                <a:chOff x="5019134" y="4300625"/>
                <a:chExt cx="602113" cy="752748"/>
              </a:xfrm>
            </p:grpSpPr>
            <p:sp>
              <p:nvSpPr>
                <p:cNvPr id="408" name="Rectangle 407"/>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8" name="Group 387"/>
            <p:cNvGrpSpPr/>
            <p:nvPr/>
          </p:nvGrpSpPr>
          <p:grpSpPr>
            <a:xfrm>
              <a:off x="8434810" y="3014716"/>
              <a:ext cx="2207532" cy="2141283"/>
              <a:chOff x="10973657" y="3014716"/>
              <a:chExt cx="2207532" cy="2141283"/>
            </a:xfrm>
          </p:grpSpPr>
          <p:grpSp>
            <p:nvGrpSpPr>
              <p:cNvPr id="389" name="Group 388"/>
              <p:cNvGrpSpPr/>
              <p:nvPr/>
            </p:nvGrpSpPr>
            <p:grpSpPr>
              <a:xfrm>
                <a:off x="10973657" y="3014716"/>
                <a:ext cx="1127495" cy="2141283"/>
                <a:chOff x="5651685" y="-476444"/>
                <a:chExt cx="1669255" cy="2809977"/>
              </a:xfrm>
            </p:grpSpPr>
            <p:sp>
              <p:nvSpPr>
                <p:cNvPr id="398" name="Rectangle 39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Freeform 39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1" name="Group 400"/>
                <p:cNvGrpSpPr/>
                <p:nvPr/>
              </p:nvGrpSpPr>
              <p:grpSpPr>
                <a:xfrm>
                  <a:off x="6124436" y="2123612"/>
                  <a:ext cx="723752" cy="98117"/>
                  <a:chOff x="6147223" y="2123612"/>
                  <a:chExt cx="723752" cy="98117"/>
                </a:xfrm>
              </p:grpSpPr>
              <p:sp>
                <p:nvSpPr>
                  <p:cNvPr id="402" name="Rounded Rectangle 40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0" name="Rectangle 38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219132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5" name="Group 634"/>
          <p:cNvGrpSpPr/>
          <p:nvPr/>
        </p:nvGrpSpPr>
        <p:grpSpPr>
          <a:xfrm>
            <a:off x="4333224" y="2956063"/>
            <a:ext cx="3522377" cy="2098643"/>
            <a:chOff x="8434810" y="3014716"/>
            <a:chExt cx="3593944" cy="2141283"/>
          </a:xfrm>
        </p:grpSpPr>
        <p:grpSp>
          <p:nvGrpSpPr>
            <p:cNvPr id="636" name="Group 635"/>
            <p:cNvGrpSpPr/>
            <p:nvPr/>
          </p:nvGrpSpPr>
          <p:grpSpPr>
            <a:xfrm>
              <a:off x="9680617" y="3014717"/>
              <a:ext cx="1060284" cy="2100823"/>
              <a:chOff x="5883472" y="1314690"/>
              <a:chExt cx="786530" cy="1558413"/>
            </a:xfrm>
          </p:grpSpPr>
          <p:sp>
            <p:nvSpPr>
              <p:cNvPr id="68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8"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9"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0"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0"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1"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2"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3"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4"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5"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6"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7"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8"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9"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0"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1"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637" name="Group 636"/>
            <p:cNvGrpSpPr/>
            <p:nvPr/>
          </p:nvGrpSpPr>
          <p:grpSpPr>
            <a:xfrm>
              <a:off x="10859213" y="3014717"/>
              <a:ext cx="1169541" cy="2100901"/>
              <a:chOff x="9635198" y="5349787"/>
              <a:chExt cx="748731" cy="1344979"/>
            </a:xfrm>
          </p:grpSpPr>
          <p:grpSp>
            <p:nvGrpSpPr>
              <p:cNvPr id="664" name="Group 663"/>
              <p:cNvGrpSpPr/>
              <p:nvPr/>
            </p:nvGrpSpPr>
            <p:grpSpPr>
              <a:xfrm>
                <a:off x="9635198" y="5349787"/>
                <a:ext cx="748731" cy="1344979"/>
                <a:chOff x="5028131" y="1531713"/>
                <a:chExt cx="693495" cy="1245756"/>
              </a:xfrm>
            </p:grpSpPr>
            <p:grpSp>
              <p:nvGrpSpPr>
                <p:cNvPr id="671" name="Group 670"/>
                <p:cNvGrpSpPr/>
                <p:nvPr/>
              </p:nvGrpSpPr>
              <p:grpSpPr>
                <a:xfrm>
                  <a:off x="5028131" y="1531713"/>
                  <a:ext cx="693495" cy="1245756"/>
                  <a:chOff x="6639402" y="-1425066"/>
                  <a:chExt cx="675798" cy="1213966"/>
                </a:xfrm>
              </p:grpSpPr>
              <p:sp>
                <p:nvSpPr>
                  <p:cNvPr id="67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Rectangle 67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2" name="Group 671"/>
                <p:cNvGrpSpPr/>
                <p:nvPr/>
              </p:nvGrpSpPr>
              <p:grpSpPr>
                <a:xfrm>
                  <a:off x="5292866" y="1551064"/>
                  <a:ext cx="157076" cy="1181434"/>
                  <a:chOff x="6779777" y="1563052"/>
                  <a:chExt cx="157076" cy="1181434"/>
                </a:xfrm>
              </p:grpSpPr>
              <p:sp>
                <p:nvSpPr>
                  <p:cNvPr id="673" name="Oval 672"/>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4" name="Group 673"/>
                  <p:cNvGrpSpPr/>
                  <p:nvPr/>
                </p:nvGrpSpPr>
                <p:grpSpPr>
                  <a:xfrm>
                    <a:off x="6779777" y="1563052"/>
                    <a:ext cx="157076" cy="52818"/>
                    <a:chOff x="6857569" y="1553528"/>
                    <a:chExt cx="157076" cy="52818"/>
                  </a:xfrm>
                </p:grpSpPr>
                <p:sp>
                  <p:nvSpPr>
                    <p:cNvPr id="675" name="Rounded Rectangle 674"/>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65" name="Rectangle 664"/>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6" name="Group 665"/>
              <p:cNvGrpSpPr/>
              <p:nvPr/>
            </p:nvGrpSpPr>
            <p:grpSpPr>
              <a:xfrm>
                <a:off x="9730613" y="5511557"/>
                <a:ext cx="551019" cy="752748"/>
                <a:chOff x="5019134" y="4300625"/>
                <a:chExt cx="602113" cy="752748"/>
              </a:xfrm>
            </p:grpSpPr>
            <p:sp>
              <p:nvSpPr>
                <p:cNvPr id="667" name="Rectangle 666"/>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8" name="Group 637"/>
            <p:cNvGrpSpPr/>
            <p:nvPr/>
          </p:nvGrpSpPr>
          <p:grpSpPr>
            <a:xfrm>
              <a:off x="8434810" y="3014716"/>
              <a:ext cx="2207532" cy="2141283"/>
              <a:chOff x="10973657" y="3014716"/>
              <a:chExt cx="2207532" cy="2141283"/>
            </a:xfrm>
          </p:grpSpPr>
          <p:grpSp>
            <p:nvGrpSpPr>
              <p:cNvPr id="639" name="Group 638"/>
              <p:cNvGrpSpPr/>
              <p:nvPr/>
            </p:nvGrpSpPr>
            <p:grpSpPr>
              <a:xfrm>
                <a:off x="10973657" y="3014716"/>
                <a:ext cx="1127495" cy="2141283"/>
                <a:chOff x="5651685" y="-476444"/>
                <a:chExt cx="1669255" cy="2809977"/>
              </a:xfrm>
            </p:grpSpPr>
            <p:sp>
              <p:nvSpPr>
                <p:cNvPr id="648" name="Rectangle 64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9" name="Freeform 64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0" name="Group 659"/>
                <p:cNvGrpSpPr/>
                <p:nvPr/>
              </p:nvGrpSpPr>
              <p:grpSpPr>
                <a:xfrm>
                  <a:off x="6124436" y="2123612"/>
                  <a:ext cx="723752" cy="98117"/>
                  <a:chOff x="6147223" y="2123612"/>
                  <a:chExt cx="723752" cy="98117"/>
                </a:xfrm>
              </p:grpSpPr>
              <p:sp>
                <p:nvSpPr>
                  <p:cNvPr id="661" name="Rounded Rectangle 66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40" name="Rectangle 63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3" name="Rectangle 722"/>
          <p:cNvSpPr/>
          <p:nvPr/>
        </p:nvSpPr>
        <p:spPr bwMode="auto">
          <a:xfrm>
            <a:off x="8094149" y="1190077"/>
            <a:ext cx="3825507" cy="89463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8094151" y="2084714"/>
            <a:ext cx="1254668" cy="4477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8094150" y="1190077"/>
            <a:ext cx="3825506"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9" name="Group 748"/>
          <p:cNvGrpSpPr/>
          <p:nvPr/>
        </p:nvGrpSpPr>
        <p:grpSpPr>
          <a:xfrm>
            <a:off x="9487318" y="2956065"/>
            <a:ext cx="1039170" cy="2058989"/>
            <a:chOff x="6993720" y="1970371"/>
            <a:chExt cx="786530" cy="1558413"/>
          </a:xfrm>
        </p:grpSpPr>
        <p:grpSp>
          <p:nvGrpSpPr>
            <p:cNvPr id="750" name="Group 749"/>
            <p:cNvGrpSpPr/>
            <p:nvPr/>
          </p:nvGrpSpPr>
          <p:grpSpPr>
            <a:xfrm>
              <a:off x="6993720" y="1970371"/>
              <a:ext cx="786530" cy="1558413"/>
              <a:chOff x="5883472" y="1314690"/>
              <a:chExt cx="786530" cy="1558413"/>
            </a:xfrm>
          </p:grpSpPr>
          <p:sp>
            <p:nvSpPr>
              <p:cNvPr id="755"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6"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7"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8"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9"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0"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1"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2"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3"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51" name="Rectangle 750"/>
            <p:cNvSpPr/>
            <p:nvPr/>
          </p:nvSpPr>
          <p:spPr bwMode="auto">
            <a:xfrm>
              <a:off x="7083066" y="2301776"/>
              <a:ext cx="609617" cy="267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2" name="Group 751"/>
            <p:cNvGrpSpPr/>
            <p:nvPr/>
          </p:nvGrpSpPr>
          <p:grpSpPr>
            <a:xfrm>
              <a:off x="7083066" y="2586726"/>
              <a:ext cx="609617" cy="267540"/>
              <a:chOff x="8626694" y="-52440"/>
              <a:chExt cx="667891" cy="267540"/>
            </a:xfrm>
          </p:grpSpPr>
          <p:sp>
            <p:nvSpPr>
              <p:cNvPr id="753" name="Rectangle 752"/>
              <p:cNvSpPr/>
              <p:nvPr/>
            </p:nvSpPr>
            <p:spPr bwMode="auto">
              <a:xfrm>
                <a:off x="8626694"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8966498"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2" name="Group 771"/>
          <p:cNvGrpSpPr/>
          <p:nvPr/>
        </p:nvGrpSpPr>
        <p:grpSpPr>
          <a:xfrm>
            <a:off x="10719198" y="2956064"/>
            <a:ext cx="1146251" cy="2059066"/>
            <a:chOff x="9635198" y="5349787"/>
            <a:chExt cx="748731" cy="1344979"/>
          </a:xfrm>
        </p:grpSpPr>
        <p:grpSp>
          <p:nvGrpSpPr>
            <p:cNvPr id="773" name="Group 772"/>
            <p:cNvGrpSpPr/>
            <p:nvPr/>
          </p:nvGrpSpPr>
          <p:grpSpPr>
            <a:xfrm>
              <a:off x="9635198" y="5349787"/>
              <a:ext cx="748731" cy="1344979"/>
              <a:chOff x="5028131" y="1531713"/>
              <a:chExt cx="693495" cy="1245756"/>
            </a:xfrm>
          </p:grpSpPr>
          <p:grpSp>
            <p:nvGrpSpPr>
              <p:cNvPr id="788" name="Group 787"/>
              <p:cNvGrpSpPr/>
              <p:nvPr/>
            </p:nvGrpSpPr>
            <p:grpSpPr>
              <a:xfrm>
                <a:off x="5028131" y="1531713"/>
                <a:ext cx="693495" cy="1245756"/>
                <a:chOff x="6639402" y="-1425066"/>
                <a:chExt cx="675798" cy="1213966"/>
              </a:xfrm>
            </p:grpSpPr>
            <p:sp>
              <p:nvSpPr>
                <p:cNvPr id="800"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01" name="Rectangle 800"/>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9" name="Group 788"/>
              <p:cNvGrpSpPr/>
              <p:nvPr/>
            </p:nvGrpSpPr>
            <p:grpSpPr>
              <a:xfrm>
                <a:off x="5292866" y="1551064"/>
                <a:ext cx="157076" cy="1181434"/>
                <a:chOff x="6779777" y="1563052"/>
                <a:chExt cx="157076" cy="1181434"/>
              </a:xfrm>
            </p:grpSpPr>
            <p:sp>
              <p:nvSpPr>
                <p:cNvPr id="790" name="Oval 789"/>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1" name="Group 790"/>
                <p:cNvGrpSpPr/>
                <p:nvPr/>
              </p:nvGrpSpPr>
              <p:grpSpPr>
                <a:xfrm>
                  <a:off x="6779777" y="1563052"/>
                  <a:ext cx="157076" cy="52818"/>
                  <a:chOff x="6857569" y="1553528"/>
                  <a:chExt cx="157076" cy="52818"/>
                </a:xfrm>
              </p:grpSpPr>
              <p:sp>
                <p:nvSpPr>
                  <p:cNvPr id="797" name="Rounded Rectangle 796"/>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774" name="Rectangle 773"/>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5" name="Group 774"/>
            <p:cNvGrpSpPr/>
            <p:nvPr/>
          </p:nvGrpSpPr>
          <p:grpSpPr>
            <a:xfrm>
              <a:off x="9730613" y="5511557"/>
              <a:ext cx="551019" cy="730622"/>
              <a:chOff x="5019134" y="4300625"/>
              <a:chExt cx="602113" cy="730622"/>
            </a:xfrm>
          </p:grpSpPr>
          <p:sp>
            <p:nvSpPr>
              <p:cNvPr id="776" name="Rectangle 775"/>
              <p:cNvSpPr/>
              <p:nvPr/>
            </p:nvSpPr>
            <p:spPr bwMode="auto">
              <a:xfrm>
                <a:off x="5019134" y="4300625"/>
                <a:ext cx="185050" cy="165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5019135"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5227456"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5227456"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5436197"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5436197"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5019135"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227456"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5436197"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5" name="Rectangle 784"/>
              <p:cNvSpPr/>
              <p:nvPr/>
            </p:nvSpPr>
            <p:spPr bwMode="auto">
              <a:xfrm>
                <a:off x="5019135"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p:cNvSpPr/>
              <p:nvPr/>
            </p:nvSpPr>
            <p:spPr bwMode="auto">
              <a:xfrm>
                <a:off x="5227456"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7" name="Rectangle 786"/>
              <p:cNvSpPr/>
              <p:nvPr/>
            </p:nvSpPr>
            <p:spPr bwMode="auto">
              <a:xfrm>
                <a:off x="5436197"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2" name="Group 801"/>
          <p:cNvGrpSpPr/>
          <p:nvPr/>
        </p:nvGrpSpPr>
        <p:grpSpPr>
          <a:xfrm>
            <a:off x="8168963" y="2956063"/>
            <a:ext cx="1105043" cy="2098643"/>
            <a:chOff x="10973657" y="3014716"/>
            <a:chExt cx="1127495" cy="2141283"/>
          </a:xfrm>
        </p:grpSpPr>
        <p:grpSp>
          <p:nvGrpSpPr>
            <p:cNvPr id="803" name="Group 802"/>
            <p:cNvGrpSpPr/>
            <p:nvPr/>
          </p:nvGrpSpPr>
          <p:grpSpPr>
            <a:xfrm>
              <a:off x="10973657" y="3014716"/>
              <a:ext cx="1127495" cy="2141283"/>
              <a:chOff x="5651685" y="-476444"/>
              <a:chExt cx="1669255" cy="2809977"/>
            </a:xfrm>
          </p:grpSpPr>
          <p:sp>
            <p:nvSpPr>
              <p:cNvPr id="837" name="Rectangle 836"/>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Freeform 837"/>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9" name="Rectangle 838"/>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0" name="Group 839"/>
              <p:cNvGrpSpPr/>
              <p:nvPr/>
            </p:nvGrpSpPr>
            <p:grpSpPr>
              <a:xfrm>
                <a:off x="6124436" y="2123612"/>
                <a:ext cx="723752" cy="98117"/>
                <a:chOff x="6147223" y="2123612"/>
                <a:chExt cx="723752" cy="98117"/>
              </a:xfrm>
            </p:grpSpPr>
            <p:sp>
              <p:nvSpPr>
                <p:cNvPr id="841" name="Rounded Rectangle 84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Oval 84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3" name="Oval 84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4" name="Rectangle 803"/>
            <p:cNvSpPr/>
            <p:nvPr/>
          </p:nvSpPr>
          <p:spPr bwMode="auto">
            <a:xfrm>
              <a:off x="11104922" y="3267464"/>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5" name="Rectangle 804"/>
            <p:cNvSpPr/>
            <p:nvPr/>
          </p:nvSpPr>
          <p:spPr bwMode="auto">
            <a:xfrm>
              <a:off x="11104922"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p:cNvSpPr/>
            <p:nvPr/>
          </p:nvSpPr>
          <p:spPr bwMode="auto">
            <a:xfrm>
              <a:off x="11402713" y="3561526"/>
              <a:ext cx="264525" cy="2582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7" name="Rectangle 806"/>
            <p:cNvSpPr/>
            <p:nvPr/>
          </p:nvSpPr>
          <p:spPr bwMode="auto">
            <a:xfrm>
              <a:off x="11402714"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9" name="Rectangle 808"/>
            <p:cNvSpPr/>
            <p:nvPr/>
          </p:nvSpPr>
          <p:spPr bwMode="auto">
            <a:xfrm>
              <a:off x="11701106"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p:cNvSpPr/>
            <p:nvPr/>
          </p:nvSpPr>
          <p:spPr bwMode="auto">
            <a:xfrm>
              <a:off x="11701106"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1" name="Rectangle 810"/>
            <p:cNvSpPr/>
            <p:nvPr/>
          </p:nvSpPr>
          <p:spPr bwMode="auto">
            <a:xfrm>
              <a:off x="1110492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3" name="Rectangle 812"/>
            <p:cNvSpPr/>
            <p:nvPr/>
          </p:nvSpPr>
          <p:spPr bwMode="auto">
            <a:xfrm>
              <a:off x="1140271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5" name="Rectangle 814"/>
            <p:cNvSpPr/>
            <p:nvPr/>
          </p:nvSpPr>
          <p:spPr bwMode="auto">
            <a:xfrm>
              <a:off x="11701106"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3" name="Rectangle 832"/>
            <p:cNvSpPr/>
            <p:nvPr/>
          </p:nvSpPr>
          <p:spPr bwMode="auto">
            <a:xfrm>
              <a:off x="1110492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p:cNvSpPr/>
            <p:nvPr/>
          </p:nvSpPr>
          <p:spPr bwMode="auto">
            <a:xfrm>
              <a:off x="1140271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p:cNvSpPr/>
            <p:nvPr/>
          </p:nvSpPr>
          <p:spPr bwMode="auto">
            <a:xfrm>
              <a:off x="11701106"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4" name="Rectangle 843"/>
          <p:cNvSpPr/>
          <p:nvPr/>
        </p:nvSpPr>
        <p:spPr bwMode="auto">
          <a:xfrm>
            <a:off x="809414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5" name="Freeform 844"/>
          <p:cNvSpPr>
            <a:spLocks noEditPoints="1"/>
          </p:cNvSpPr>
          <p:nvPr/>
        </p:nvSpPr>
        <p:spPr bwMode="auto">
          <a:xfrm>
            <a:off x="9751566" y="1355661"/>
            <a:ext cx="510674" cy="51856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914"/>
            <a:endParaRPr lang="en-US" sz="1763" dirty="0">
              <a:solidFill>
                <a:srgbClr val="505050"/>
              </a:solidFill>
            </a:endParaRPr>
          </a:p>
        </p:txBody>
      </p:sp>
      <p:grpSp>
        <p:nvGrpSpPr>
          <p:cNvPr id="846" name="Group 845"/>
          <p:cNvGrpSpPr/>
          <p:nvPr/>
        </p:nvGrpSpPr>
        <p:grpSpPr>
          <a:xfrm>
            <a:off x="11051772" y="1343422"/>
            <a:ext cx="481102" cy="543048"/>
            <a:chOff x="11191633" y="1369308"/>
            <a:chExt cx="490877" cy="554081"/>
          </a:xfrm>
        </p:grpSpPr>
        <p:sp>
          <p:nvSpPr>
            <p:cNvPr id="847" name="Freeform 24"/>
            <p:cNvSpPr>
              <a:spLocks/>
            </p:cNvSpPr>
            <p:nvPr/>
          </p:nvSpPr>
          <p:spPr bwMode="auto">
            <a:xfrm>
              <a:off x="11191633" y="1498523"/>
              <a:ext cx="490877" cy="424866"/>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48" name="Freeform 25"/>
            <p:cNvSpPr>
              <a:spLocks/>
            </p:cNvSpPr>
            <p:nvPr/>
          </p:nvSpPr>
          <p:spPr bwMode="auto">
            <a:xfrm>
              <a:off x="11430400" y="1369308"/>
              <a:ext cx="122895" cy="13413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849" name="Picture 1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8471266" y="1322224"/>
            <a:ext cx="500438" cy="585443"/>
          </a:xfrm>
          <a:prstGeom prst="rect">
            <a:avLst/>
          </a:prstGeom>
          <a:noFill/>
          <a:ln>
            <a:noFill/>
          </a:ln>
          <a:effectLst/>
          <a:extLst/>
        </p:spPr>
      </p:pic>
      <p:sp>
        <p:nvSpPr>
          <p:cNvPr id="850" name="Rectangle 849"/>
          <p:cNvSpPr/>
          <p:nvPr/>
        </p:nvSpPr>
        <p:spPr bwMode="auto">
          <a:xfrm>
            <a:off x="9350750"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p:cNvSpPr/>
          <p:nvPr/>
        </p:nvSpPr>
        <p:spPr bwMode="auto">
          <a:xfrm>
            <a:off x="10636169"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37820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33</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a:t>
            </a:r>
            <a:r>
              <a:rPr lang="en-US" sz="1764" dirty="0" smtClean="0">
                <a:gradFill>
                  <a:gsLst>
                    <a:gs pos="6838">
                      <a:schemeClr val="bg1"/>
                    </a:gs>
                    <a:gs pos="47009">
                      <a:schemeClr val="bg1"/>
                    </a:gs>
                  </a:gsLst>
                  <a:lin ang="5400000" scaled="0"/>
                </a:gradFill>
                <a:cs typeface="Segoe UI Semilight" panose="020B0402040204020203" pitchFamily="34" charset="0"/>
              </a:rPr>
              <a:t>and iOS SDK</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More SDKs</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a:t>Setting up your Developer </a:t>
            </a:r>
            <a:r>
              <a:rPr lang="en-US" sz="4800" dirty="0" smtClean="0"/>
              <a:t>Environment</a:t>
            </a:r>
            <a:br>
              <a:rPr lang="en-US" sz="4800" dirty="0" smtClean="0"/>
            </a:br>
            <a:r>
              <a:rPr lang="en-US" sz="4800" dirty="0" smtClean="0"/>
              <a:t>in </a:t>
            </a:r>
            <a:r>
              <a:rPr lang="en-US" sz="4800" dirty="0"/>
              <a:t>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3254168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spTree>
    <p:extLst>
      <p:ext uri="{BB962C8B-B14F-4D97-AF65-F5344CB8AC3E}">
        <p14:creationId xmlns:p14="http://schemas.microsoft.com/office/powerpoint/2010/main" val="413708550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gridCol w="3051425"/>
                <a:gridCol w="2361923"/>
                <a:gridCol w="2875030"/>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38</a:t>
            </a:fld>
            <a:endParaRPr lang="en-US" dirty="0"/>
          </a:p>
        </p:txBody>
      </p:sp>
    </p:spTree>
    <p:extLst>
      <p:ext uri="{BB962C8B-B14F-4D97-AF65-F5344CB8AC3E}">
        <p14:creationId xmlns:p14="http://schemas.microsoft.com/office/powerpoint/2010/main" val="4906212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Office 365 uses Windows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39</a:t>
            </a:fld>
            <a:endParaRPr lang="en-US" dirty="0"/>
          </a:p>
        </p:txBody>
      </p:sp>
    </p:spTree>
    <p:extLst>
      <p:ext uri="{BB962C8B-B14F-4D97-AF65-F5344CB8AC3E}">
        <p14:creationId xmlns:p14="http://schemas.microsoft.com/office/powerpoint/2010/main" val="11292046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191134571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smtClean="0"/>
              <a:t>Can </a:t>
            </a:r>
            <a:r>
              <a:rPr lang="en-US" dirty="0"/>
              <a:t>create new namespaces in Azure subscription</a:t>
            </a:r>
          </a:p>
          <a:p>
            <a:r>
              <a:rPr lang="en-US" dirty="0"/>
              <a:t>Used by </a:t>
            </a:r>
            <a:r>
              <a:rPr lang="en-US" dirty="0" smtClean="0"/>
              <a:t>Office 365 </a:t>
            </a:r>
            <a:r>
              <a:rPr lang="en-US" dirty="0"/>
              <a:t>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325809589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Options</a:t>
            </a:r>
            <a:endParaRPr lang="en-US" dirty="0"/>
          </a:p>
        </p:txBody>
      </p:sp>
      <p:graphicFrame>
        <p:nvGraphicFramePr>
          <p:cNvPr id="3" name="Table 2"/>
          <p:cNvGraphicFramePr>
            <a:graphicFrameLocks noGrp="1"/>
          </p:cNvGraphicFramePr>
          <p:nvPr>
            <p:extLst/>
          </p:nvPr>
        </p:nvGraphicFramePr>
        <p:xfrm>
          <a:off x="519113" y="1388435"/>
          <a:ext cx="11463780" cy="2834419"/>
        </p:xfrm>
        <a:graphic>
          <a:graphicData uri="http://schemas.openxmlformats.org/drawingml/2006/table">
            <a:tbl>
              <a:tblPr firstRow="1" bandCol="1">
                <a:tableStyleId>{21E4AEA4-8DFA-4A89-87EB-49C32662AFE0}</a:tableStyleId>
              </a:tblPr>
              <a:tblGrid>
                <a:gridCol w="2341045"/>
                <a:gridCol w="3317358"/>
                <a:gridCol w="3072810"/>
                <a:gridCol w="2732567"/>
              </a:tblGrid>
              <a:tr h="646518">
                <a:tc>
                  <a:txBody>
                    <a:bodyPr/>
                    <a:lstStyle/>
                    <a:p>
                      <a:pPr algn="ctr" fontAlgn="b"/>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Web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Office 365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Windows 8.1</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dirty="0" smtClean="0">
                          <a:solidFill>
                            <a:srgbClr val="5F5F5F"/>
                          </a:solidFill>
                        </a:rPr>
                        <a:t>Cloud-Hosted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rgbClr val="5F5F5F"/>
                          </a:solidFill>
                        </a:rPr>
                        <a:t>SharePoint-Hosted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285750" indent="-285750">
                        <a:buFont typeface="Arial" panose="020B0604020202020204" pitchFamily="34" charset="0"/>
                        <a:buChar char="•"/>
                      </a:pPr>
                      <a:r>
                        <a:rPr lang="en-US" dirty="0" smtClean="0">
                          <a:solidFill>
                            <a:srgbClr val="5F5F5F"/>
                          </a:solidFill>
                        </a:rPr>
                        <a:t>Task Pane App</a:t>
                      </a:r>
                    </a:p>
                    <a:p>
                      <a:pPr marL="285750" indent="-285750">
                        <a:buFont typeface="Arial" panose="020B0604020202020204" pitchFamily="34" charset="0"/>
                        <a:buChar char="•"/>
                      </a:pPr>
                      <a:r>
                        <a:rPr lang="en-US" dirty="0" smtClean="0">
                          <a:solidFill>
                            <a:srgbClr val="5F5F5F"/>
                          </a:solidFill>
                        </a:rPr>
                        <a:t>Content App</a:t>
                      </a:r>
                    </a:p>
                    <a:p>
                      <a:pPr marL="285750" indent="-285750">
                        <a:buFont typeface="Arial" panose="020B0604020202020204" pitchFamily="34" charset="0"/>
                        <a:buChar char="•"/>
                      </a:pPr>
                      <a:r>
                        <a:rPr lang="en-US" dirty="0" smtClean="0">
                          <a:solidFill>
                            <a:srgbClr val="5F5F5F"/>
                          </a:solidFill>
                        </a:rPr>
                        <a:t>Mail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rPr>
                        <a:t>Office 365 APIs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Web Application</a:t>
                      </a:r>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Windows 8.1 App</a:t>
                      </a:r>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28591614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sz="2400" dirty="0" smtClean="0"/>
              <a:t>Sign up for an Office 365 subscription</a:t>
            </a:r>
          </a:p>
          <a:p>
            <a:r>
              <a:rPr lang="en-US" sz="2400" dirty="0"/>
              <a:t>	</a:t>
            </a:r>
            <a:r>
              <a:rPr lang="en-US" sz="2400" dirty="0" smtClean="0"/>
              <a:t>Create a Developer Site Collection</a:t>
            </a:r>
          </a:p>
          <a:p>
            <a:r>
              <a:rPr lang="en-US" sz="2400" dirty="0" smtClean="0"/>
              <a:t>Sign up for Windows Azure subscription</a:t>
            </a:r>
          </a:p>
          <a:p>
            <a:r>
              <a:rPr lang="en-US" sz="2400" dirty="0" smtClean="0"/>
              <a:t>Link Office 365 AAD to Windows Azure</a:t>
            </a:r>
          </a:p>
          <a:p>
            <a:r>
              <a:rPr lang="en-US" sz="2400" dirty="0" smtClean="0"/>
              <a:t>Make Office 365 user administrator in Windows Azure</a:t>
            </a:r>
          </a:p>
          <a:p>
            <a:r>
              <a:rPr lang="en-US" sz="2400" dirty="0" smtClean="0"/>
              <a:t>Use Visual Studio remotely to develop</a:t>
            </a:r>
          </a:p>
          <a:p>
            <a:r>
              <a:rPr lang="en-US" sz="2400" b="1" u="sng" dirty="0">
                <a:latin typeface="Arial Rounded MT Bold" panose="020F0704030504030204" pitchFamily="34" charset="0"/>
              </a:rPr>
              <a:t>All </a:t>
            </a:r>
            <a:r>
              <a:rPr lang="en-US" sz="2400" b="1" u="sng" dirty="0" smtClean="0">
                <a:latin typeface="Arial Rounded MT Bold" panose="020F0704030504030204" pitchFamily="34" charset="0"/>
              </a:rPr>
              <a:t>instructions in MSDN</a:t>
            </a:r>
            <a:r>
              <a:rPr lang="en-US" sz="2400" dirty="0" smtClean="0"/>
              <a:t>: </a:t>
            </a:r>
            <a:r>
              <a:rPr lang="en-US" sz="2400" dirty="0"/>
              <a:t>“Set up your Office 365 development environment” </a:t>
            </a:r>
            <a:r>
              <a:rPr lang="en-US" sz="2400" dirty="0" smtClean="0"/>
              <a:t>(https</a:t>
            </a:r>
            <a:r>
              <a:rPr lang="en-US" sz="2400" dirty="0"/>
              <a:t>://</a:t>
            </a:r>
            <a:r>
              <a:rPr lang="en-US" sz="2400" dirty="0" smtClean="0"/>
              <a:t>msdn.microsoft.com/office/office365/howto/setup-development-environment#bk_CreateAzureSubscription)</a:t>
            </a:r>
            <a:endParaRPr lang="en-US" sz="2400" dirty="0"/>
          </a:p>
        </p:txBody>
      </p:sp>
      <p:sp>
        <p:nvSpPr>
          <p:cNvPr id="3" name="Title 2"/>
          <p:cNvSpPr>
            <a:spLocks noGrp="1"/>
          </p:cNvSpPr>
          <p:nvPr>
            <p:ph type="title"/>
          </p:nvPr>
        </p:nvSpPr>
        <p:spPr/>
        <p:txBody>
          <a:bodyPr/>
          <a:lstStyle/>
          <a:p>
            <a:r>
              <a:rPr lang="en-US" dirty="0" smtClean="0"/>
              <a:t>Setting up Environments in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420712371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Sign up for an Office 365 subscription</a:t>
            </a:r>
            <a:br>
              <a:rPr lang="en-US" dirty="0"/>
            </a:b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pic>
        <p:nvPicPr>
          <p:cNvPr id="6" name="Picture 5"/>
          <p:cNvPicPr>
            <a:picLocks noChangeAspect="1"/>
          </p:cNvPicPr>
          <p:nvPr/>
        </p:nvPicPr>
        <p:blipFill>
          <a:blip r:embed="rId2"/>
          <a:stretch>
            <a:fillRect/>
          </a:stretch>
        </p:blipFill>
        <p:spPr>
          <a:xfrm>
            <a:off x="301133" y="1357457"/>
            <a:ext cx="3784795" cy="233057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1689539" y="2616231"/>
            <a:ext cx="3919805" cy="197183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4085928" y="3948025"/>
            <a:ext cx="4203285" cy="2186289"/>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7936839" y="2522742"/>
            <a:ext cx="3784795" cy="2330570"/>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4220185" y="1468402"/>
            <a:ext cx="1413862"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Sign-up</a:t>
            </a:r>
          </a:p>
        </p:txBody>
      </p:sp>
      <p:sp>
        <p:nvSpPr>
          <p:cNvPr id="10" name="TextBox 9"/>
          <p:cNvSpPr txBox="1"/>
          <p:nvPr/>
        </p:nvSpPr>
        <p:spPr>
          <a:xfrm>
            <a:off x="5803095" y="2805424"/>
            <a:ext cx="1796413" cy="738664"/>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Follow instructions</a:t>
            </a:r>
          </a:p>
        </p:txBody>
      </p:sp>
      <p:sp>
        <p:nvSpPr>
          <p:cNvPr id="11" name="TextBox 10"/>
          <p:cNvSpPr txBox="1"/>
          <p:nvPr/>
        </p:nvSpPr>
        <p:spPr>
          <a:xfrm>
            <a:off x="2084023" y="5477512"/>
            <a:ext cx="1796413" cy="738664"/>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Wait for provisioning</a:t>
            </a:r>
          </a:p>
        </p:txBody>
      </p:sp>
      <p:sp>
        <p:nvSpPr>
          <p:cNvPr id="12" name="TextBox 11"/>
          <p:cNvSpPr txBox="1"/>
          <p:nvPr/>
        </p:nvSpPr>
        <p:spPr>
          <a:xfrm>
            <a:off x="9484958" y="1653068"/>
            <a:ext cx="2140691" cy="738664"/>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Subscription Administration</a:t>
            </a:r>
          </a:p>
        </p:txBody>
      </p:sp>
    </p:spTree>
    <p:extLst>
      <p:ext uri="{BB962C8B-B14F-4D97-AF65-F5344CB8AC3E}">
        <p14:creationId xmlns:p14="http://schemas.microsoft.com/office/powerpoint/2010/main" val="343337878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68210"/>
          </a:xfrm>
        </p:spPr>
        <p:txBody>
          <a:bodyPr/>
          <a:lstStyle/>
          <a:p>
            <a:r>
              <a:rPr lang="en-US" dirty="0" smtClean="0"/>
              <a:t>Content</a:t>
            </a:r>
          </a:p>
          <a:p>
            <a:r>
              <a:rPr lang="en-US" dirty="0" smtClean="0"/>
              <a:t>Samples</a:t>
            </a:r>
          </a:p>
          <a:p>
            <a:r>
              <a:rPr lang="en-US" dirty="0" smtClean="0"/>
              <a:t>Documentation</a:t>
            </a:r>
          </a:p>
          <a:p>
            <a:r>
              <a:rPr lang="en-US" dirty="0" smtClean="0"/>
              <a:t>Sign up for an Office 365 Developer Site</a:t>
            </a:r>
          </a:p>
          <a:p>
            <a:r>
              <a:rPr lang="en-US" sz="2800" u="sng" dirty="0">
                <a:solidFill>
                  <a:srgbClr val="0088EE"/>
                </a:solidFill>
              </a:rPr>
              <a:t>http://msdn.microsoft.com/en-us/library/office/fp179924(v=office.15).aspx</a:t>
            </a:r>
          </a:p>
        </p:txBody>
      </p:sp>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200745163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52606"/>
            <a:ext cx="11149013" cy="1338690"/>
          </a:xfrm>
        </p:spPr>
        <p:txBody>
          <a:bodyPr/>
          <a:lstStyle/>
          <a:p>
            <a:pPr>
              <a:spcBef>
                <a:spcPts val="1200"/>
              </a:spcBef>
            </a:pPr>
            <a:r>
              <a:rPr lang="en-US" sz="2000" dirty="0" smtClean="0"/>
              <a:t>Required for remote app development</a:t>
            </a:r>
          </a:p>
          <a:p>
            <a:pPr>
              <a:spcBef>
                <a:spcPts val="1200"/>
              </a:spcBef>
            </a:pPr>
            <a:r>
              <a:rPr lang="en-US" sz="2000" dirty="0" smtClean="0"/>
              <a:t>Created automatically if you sign up for an Office 365 Developer Site</a:t>
            </a:r>
          </a:p>
          <a:p>
            <a:pPr>
              <a:spcBef>
                <a:spcPts val="1200"/>
              </a:spcBef>
            </a:pPr>
            <a:r>
              <a:rPr lang="en-US" sz="2000" dirty="0" smtClean="0"/>
              <a:t>Use the Developer Site template to create a new Site Collection in an existing tenancy</a:t>
            </a:r>
            <a:endParaRPr lang="en-US" sz="2000" dirty="0"/>
          </a:p>
        </p:txBody>
      </p:sp>
      <p:sp>
        <p:nvSpPr>
          <p:cNvPr id="3" name="Title 2"/>
          <p:cNvSpPr>
            <a:spLocks noGrp="1"/>
          </p:cNvSpPr>
          <p:nvPr>
            <p:ph type="title"/>
          </p:nvPr>
        </p:nvSpPr>
        <p:spPr/>
        <p:txBody>
          <a:bodyPr/>
          <a:lstStyle/>
          <a:p>
            <a:r>
              <a:rPr lang="en-US" dirty="0" smtClean="0"/>
              <a:t>Developer Site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46</a:t>
            </a:fld>
            <a:endParaRPr lang="en-US" dirty="0"/>
          </a:p>
        </p:txBody>
      </p:sp>
      <p:pic>
        <p:nvPicPr>
          <p:cNvPr id="5" name="Picture 4"/>
          <p:cNvPicPr>
            <a:picLocks noChangeAspect="1"/>
          </p:cNvPicPr>
          <p:nvPr/>
        </p:nvPicPr>
        <p:blipFill>
          <a:blip r:embed="rId3"/>
          <a:stretch>
            <a:fillRect/>
          </a:stretch>
        </p:blipFill>
        <p:spPr>
          <a:xfrm>
            <a:off x="801043" y="3084452"/>
            <a:ext cx="2547090" cy="2789209"/>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3537147" y="2352983"/>
            <a:ext cx="6343976" cy="182254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6323960" y="3625114"/>
            <a:ext cx="3804980" cy="29938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687107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800"/>
            <a:ext cx="11149013" cy="1894756"/>
          </a:xfrm>
        </p:spPr>
        <p:txBody>
          <a:bodyPr/>
          <a:lstStyle/>
          <a:p>
            <a:pPr>
              <a:spcBef>
                <a:spcPts val="600"/>
              </a:spcBef>
            </a:pPr>
            <a:r>
              <a:rPr lang="en-US" sz="2400" dirty="0" smtClean="0"/>
              <a:t>Required to publish apps</a:t>
            </a:r>
          </a:p>
          <a:p>
            <a:pPr>
              <a:spcBef>
                <a:spcPts val="600"/>
              </a:spcBef>
            </a:pPr>
            <a:r>
              <a:rPr lang="en-US" sz="2400" dirty="0" smtClean="0"/>
              <a:t>Create in the SharePoint Admin Center </a:t>
            </a:r>
            <a:r>
              <a:rPr lang="en-US" sz="2400" dirty="0" smtClean="0">
                <a:sym typeface="Wingdings" panose="05000000000000000000" pitchFamily="2" charset="2"/>
              </a:rPr>
              <a:t> </a:t>
            </a:r>
            <a:r>
              <a:rPr lang="en-US" sz="2400" dirty="0" smtClean="0"/>
              <a:t>Apps </a:t>
            </a:r>
            <a:r>
              <a:rPr lang="en-US" sz="2400" dirty="0" smtClean="0">
                <a:sym typeface="Wingdings" panose="05000000000000000000" pitchFamily="2" charset="2"/>
              </a:rPr>
              <a:t> </a:t>
            </a:r>
            <a:r>
              <a:rPr lang="en-US" sz="2400" dirty="0" smtClean="0"/>
              <a:t>App Catalog </a:t>
            </a:r>
            <a:r>
              <a:rPr lang="en-US" sz="2400" dirty="0">
                <a:sym typeface="Wingdings" panose="05000000000000000000" pitchFamily="2" charset="2"/>
              </a:rPr>
              <a:t> Create a new app catalog site</a:t>
            </a:r>
            <a:endParaRPr lang="en-US" sz="2400" dirty="0"/>
          </a:p>
        </p:txBody>
      </p:sp>
      <p:sp>
        <p:nvSpPr>
          <p:cNvPr id="3" name="Title 2"/>
          <p:cNvSpPr>
            <a:spLocks noGrp="1"/>
          </p:cNvSpPr>
          <p:nvPr>
            <p:ph type="title"/>
          </p:nvPr>
        </p:nvSpPr>
        <p:spPr/>
        <p:txBody>
          <a:bodyPr/>
          <a:lstStyle/>
          <a:p>
            <a:r>
              <a:rPr lang="en-US" dirty="0" smtClean="0"/>
              <a:t>App Catalog</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47</a:t>
            </a:fld>
            <a:endParaRPr lang="en-US" dirty="0"/>
          </a:p>
        </p:txBody>
      </p:sp>
      <p:pic>
        <p:nvPicPr>
          <p:cNvPr id="5" name="Picture 4"/>
          <p:cNvPicPr>
            <a:picLocks noChangeAspect="1"/>
          </p:cNvPicPr>
          <p:nvPr/>
        </p:nvPicPr>
        <p:blipFill>
          <a:blip r:embed="rId3"/>
          <a:stretch>
            <a:fillRect/>
          </a:stretch>
        </p:blipFill>
        <p:spPr>
          <a:xfrm>
            <a:off x="365936" y="2986998"/>
            <a:ext cx="4401046" cy="2212461"/>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1835369" y="4254402"/>
            <a:ext cx="4551223" cy="2005539"/>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5509274" y="2334875"/>
            <a:ext cx="3211747" cy="2015361"/>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8425735" y="3542335"/>
            <a:ext cx="3242390" cy="21105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76122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1351"/>
            <a:ext cx="11149013" cy="4761615"/>
          </a:xfrm>
        </p:spPr>
        <p:txBody>
          <a:bodyPr/>
          <a:lstStyle/>
          <a:p>
            <a:pPr>
              <a:spcBef>
                <a:spcPts val="1200"/>
              </a:spcBef>
            </a:pPr>
            <a:r>
              <a:rPr lang="en-US" sz="2400" dirty="0" smtClean="0"/>
              <a:t>VS 90-Day Trial</a:t>
            </a:r>
            <a:r>
              <a:rPr lang="en-US" sz="1600" dirty="0" smtClean="0">
                <a:solidFill>
                  <a:srgbClr val="0088EE"/>
                </a:solidFill>
              </a:rPr>
              <a:t>  </a:t>
            </a:r>
            <a:r>
              <a:rPr lang="en-US" sz="1600" u="sng" dirty="0" smtClean="0">
                <a:solidFill>
                  <a:srgbClr val="0088EE"/>
                </a:solidFill>
              </a:rPr>
              <a:t>http://</a:t>
            </a:r>
            <a:r>
              <a:rPr lang="en-US" sz="1600" u="sng" dirty="0">
                <a:solidFill>
                  <a:srgbClr val="0088EE"/>
                </a:solidFill>
              </a:rPr>
              <a:t>www.visualstudio.com/en-us/downloads/download-visual-studio-vs.aspx</a:t>
            </a:r>
          </a:p>
          <a:p>
            <a:pPr>
              <a:spcBef>
                <a:spcPts val="1200"/>
              </a:spcBef>
            </a:pPr>
            <a:r>
              <a:rPr lang="en-US" sz="2400" dirty="0" smtClean="0"/>
              <a:t>Office 365 API </a:t>
            </a:r>
            <a:r>
              <a:rPr lang="en-US" sz="2400" dirty="0"/>
              <a:t>Tools </a:t>
            </a:r>
            <a:r>
              <a:rPr lang="en-US" sz="1600" dirty="0">
                <a:hlinkClick r:id="rId2"/>
              </a:rPr>
              <a:t>https://</a:t>
            </a:r>
            <a:r>
              <a:rPr lang="en-US" sz="1600" dirty="0" smtClean="0">
                <a:hlinkClick r:id="rId2"/>
              </a:rPr>
              <a:t>visualstudiogallery.msdn.microsoft.com/a15b85e6-69a7-4fdf-adda-a38066bb5155</a:t>
            </a:r>
            <a:endParaRPr lang="en-US" sz="1600" dirty="0" smtClean="0"/>
          </a:p>
          <a:p>
            <a:pPr>
              <a:spcBef>
                <a:spcPts val="1200"/>
              </a:spcBef>
            </a:pPr>
            <a:r>
              <a:rPr lang="en-US" sz="2400" dirty="0"/>
              <a:t>From VS: Tools </a:t>
            </a:r>
            <a:r>
              <a:rPr lang="en-US" sz="2400" dirty="0">
                <a:sym typeface="Wingdings" panose="05000000000000000000" pitchFamily="2" charset="2"/>
              </a:rPr>
              <a:t> Extensions and Updates  Search for “office 365” </a:t>
            </a:r>
            <a:r>
              <a:rPr lang="en-US" sz="2400" dirty="0"/>
              <a:t> </a:t>
            </a:r>
          </a:p>
        </p:txBody>
      </p:sp>
      <p:sp>
        <p:nvSpPr>
          <p:cNvPr id="3" name="Title 2"/>
          <p:cNvSpPr>
            <a:spLocks noGrp="1"/>
          </p:cNvSpPr>
          <p:nvPr>
            <p:ph type="title"/>
          </p:nvPr>
        </p:nvSpPr>
        <p:spPr/>
        <p:txBody>
          <a:bodyPr/>
          <a:lstStyle/>
          <a:p>
            <a:r>
              <a:rPr lang="en-US" dirty="0" smtClean="0"/>
              <a:t>Visual Studio 2013</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48</a:t>
            </a:fld>
            <a:endParaRPr lang="en-US" dirty="0"/>
          </a:p>
        </p:txBody>
      </p:sp>
      <p:pic>
        <p:nvPicPr>
          <p:cNvPr id="8" name="Picture 7"/>
          <p:cNvPicPr>
            <a:picLocks noChangeAspect="1"/>
          </p:cNvPicPr>
          <p:nvPr/>
        </p:nvPicPr>
        <p:blipFill>
          <a:blip r:embed="rId3"/>
          <a:stretch>
            <a:fillRect/>
          </a:stretch>
        </p:blipFill>
        <p:spPr>
          <a:xfrm>
            <a:off x="273223" y="3022850"/>
            <a:ext cx="4210266" cy="2095608"/>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3057743" y="3742448"/>
            <a:ext cx="3098959" cy="2597283"/>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5"/>
          <a:stretch>
            <a:fillRect/>
          </a:stretch>
        </p:blipFill>
        <p:spPr>
          <a:xfrm>
            <a:off x="4977882" y="2697221"/>
            <a:ext cx="3889895" cy="1081833"/>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7305816" y="3713019"/>
            <a:ext cx="4112708" cy="24148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88353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to Azure Portal using Office 365 credentials</a:t>
            </a:r>
          </a:p>
          <a:p>
            <a:r>
              <a:rPr lang="en-US" dirty="0" smtClean="0"/>
              <a:t>When prompted, sign up for a trial</a:t>
            </a:r>
            <a:endParaRPr lang="en-US" dirty="0"/>
          </a:p>
        </p:txBody>
      </p:sp>
      <p:sp>
        <p:nvSpPr>
          <p:cNvPr id="3" name="Title 2"/>
          <p:cNvSpPr>
            <a:spLocks noGrp="1"/>
          </p:cNvSpPr>
          <p:nvPr>
            <p:ph type="title"/>
          </p:nvPr>
        </p:nvSpPr>
        <p:spPr/>
        <p:txBody>
          <a:bodyPr/>
          <a:lstStyle/>
          <a:p>
            <a:r>
              <a:rPr lang="en-US" dirty="0" smtClean="0"/>
              <a:t>Azure Subscription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687" y="3131829"/>
            <a:ext cx="5038699" cy="3267728"/>
          </a:xfrm>
          <a:prstGeom prst="rect">
            <a:avLst/>
          </a:prstGeom>
        </p:spPr>
      </p:pic>
    </p:spTree>
    <p:extLst>
      <p:ext uri="{BB962C8B-B14F-4D97-AF65-F5344CB8AC3E}">
        <p14:creationId xmlns:p14="http://schemas.microsoft.com/office/powerpoint/2010/main" val="27985438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1881" y="1175541"/>
            <a:ext cx="4349533" cy="5330840"/>
            <a:chOff x="8082836" y="1198016"/>
            <a:chExt cx="4437906" cy="5439151"/>
          </a:xfrm>
        </p:grpSpPr>
        <p:grpSp>
          <p:nvGrpSpPr>
            <p:cNvPr id="79" name="Group 78"/>
            <p:cNvGrpSpPr/>
            <p:nvPr/>
          </p:nvGrpSpPr>
          <p:grpSpPr>
            <a:xfrm>
              <a:off x="8082836" y="1198016"/>
              <a:ext cx="4437906" cy="5439151"/>
              <a:chOff x="8082836" y="1198016"/>
              <a:chExt cx="4437906" cy="5439151"/>
            </a:xfrm>
          </p:grpSpPr>
          <p:sp>
            <p:nvSpPr>
              <p:cNvPr id="50" name="Rectangle 49"/>
              <p:cNvSpPr/>
              <p:nvPr/>
            </p:nvSpPr>
            <p:spPr bwMode="auto">
              <a:xfrm>
                <a:off x="8199022" y="1198016"/>
                <a:ext cx="3888159" cy="5439151"/>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FY15</a:t>
                </a:r>
              </a:p>
            </p:txBody>
          </p:sp>
          <p:sp>
            <p:nvSpPr>
              <p:cNvPr id="46" name="Pentagon 45"/>
              <p:cNvSpPr/>
              <p:nvPr/>
            </p:nvSpPr>
            <p:spPr bwMode="auto">
              <a:xfrm>
                <a:off x="8199022"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Today</a:t>
                </a:r>
              </a:p>
            </p:txBody>
          </p:sp>
          <p:sp>
            <p:nvSpPr>
              <p:cNvPr id="51" name="TextBox 50"/>
              <p:cNvSpPr txBox="1"/>
              <p:nvPr/>
            </p:nvSpPr>
            <p:spPr>
              <a:xfrm>
                <a:off x="9556801" y="2148383"/>
                <a:ext cx="2963941" cy="771332"/>
              </a:xfrm>
              <a:prstGeom prst="rect">
                <a:avLst/>
              </a:prstGeom>
              <a:noFill/>
            </p:spPr>
            <p:txBody>
              <a:bodyPr wrap="square"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Extend Office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across endpoints</a:t>
                </a:r>
              </a:p>
            </p:txBody>
          </p:sp>
          <p:grpSp>
            <p:nvGrpSpPr>
              <p:cNvPr id="44" name="Group 43"/>
              <p:cNvGrpSpPr/>
              <p:nvPr/>
            </p:nvGrpSpPr>
            <p:grpSpPr>
              <a:xfrm>
                <a:off x="9727579" y="5299511"/>
                <a:ext cx="2227304" cy="1169551"/>
                <a:chOff x="8450560" y="5207208"/>
                <a:chExt cx="2227304" cy="1169551"/>
              </a:xfrm>
            </p:grpSpPr>
            <p:pic>
              <p:nvPicPr>
                <p:cNvPr id="32" name="Picture 14"/>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445809" y="5673232"/>
                  <a:ext cx="484158" cy="566399"/>
                </a:xfrm>
                <a:prstGeom prst="rect">
                  <a:avLst/>
                </a:prstGeom>
                <a:noFill/>
                <a:ln>
                  <a:noFill/>
                </a:ln>
                <a:effectLst/>
                <a:extLst/>
              </p:spPr>
            </p:pic>
            <p:sp>
              <p:nvSpPr>
                <p:cNvPr id="54" name="TextBox 53"/>
                <p:cNvSpPr txBox="1"/>
                <p:nvPr/>
              </p:nvSpPr>
              <p:spPr>
                <a:xfrm>
                  <a:off x="8450560" y="5207208"/>
                  <a:ext cx="2227304" cy="1169551"/>
                </a:xfrm>
                <a:prstGeom prst="rect">
                  <a:avLst/>
                </a:prstGeom>
                <a:noFill/>
              </p:spPr>
              <p:txBody>
                <a:bodyPr wrap="square" rtlCol="0">
                  <a:spAutoFit/>
                </a:bodyPr>
                <a:lstStyle/>
                <a:p>
                  <a:pPr defTabSz="913298" fontAlgn="base">
                    <a:lnSpc>
                      <a:spcPts val="2744"/>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platform</a:t>
                  </a:r>
                  <a:r>
                    <a:rPr lang="en-US" sz="1960" b="1" dirty="0">
                      <a:gradFill>
                        <a:gsLst>
                          <a:gs pos="0">
                            <a:srgbClr val="FFFFFF"/>
                          </a:gs>
                          <a:gs pos="100000">
                            <a:srgbClr val="FFFFFF"/>
                          </a:gs>
                        </a:gsLst>
                        <a:lin ang="5400000" scaled="0"/>
                      </a:gradFill>
                      <a:latin typeface="Segoe UI Light"/>
                    </a:rPr>
                    <a:t> </a:t>
                  </a:r>
                  <a:br>
                    <a:rPr lang="en-US" sz="1960" b="1" dirty="0">
                      <a:gradFill>
                        <a:gsLst>
                          <a:gs pos="0">
                            <a:srgbClr val="FFFFFF"/>
                          </a:gs>
                          <a:gs pos="100000">
                            <a:srgbClr val="FFFFFF"/>
                          </a:gs>
                        </a:gsLst>
                        <a:lin ang="5400000" scaled="0"/>
                      </a:gradFill>
                      <a:latin typeface="Segoe UI Light"/>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existing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solutions</a:t>
                  </a:r>
                </a:p>
              </p:txBody>
            </p:sp>
          </p:grpSp>
          <p:pic>
            <p:nvPicPr>
              <p:cNvPr id="61" name="Picture 6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rot="10800000" flipV="1">
                <a:off x="8308747" y="2209532"/>
                <a:ext cx="1153550" cy="577692"/>
              </a:xfrm>
              <a:prstGeom prst="rect">
                <a:avLst/>
              </a:prstGeom>
            </p:spPr>
          </p:pic>
          <p:grpSp>
            <p:nvGrpSpPr>
              <p:cNvPr id="63" name="Group 62"/>
              <p:cNvGrpSpPr/>
              <p:nvPr/>
            </p:nvGrpSpPr>
            <p:grpSpPr>
              <a:xfrm>
                <a:off x="9462299" y="3086746"/>
                <a:ext cx="2624883" cy="1547340"/>
                <a:chOff x="9376344" y="3050205"/>
                <a:chExt cx="2624883" cy="1547340"/>
              </a:xfrm>
            </p:grpSpPr>
            <p:grpSp>
              <p:nvGrpSpPr>
                <p:cNvPr id="55" name="Group 54"/>
                <p:cNvGrpSpPr/>
                <p:nvPr/>
              </p:nvGrpSpPr>
              <p:grpSpPr>
                <a:xfrm>
                  <a:off x="10058835" y="3050205"/>
                  <a:ext cx="1942392" cy="1547340"/>
                  <a:chOff x="9855585" y="2587674"/>
                  <a:chExt cx="1942392" cy="1547340"/>
                </a:xfrm>
              </p:grpSpPr>
              <p:sp>
                <p:nvSpPr>
                  <p:cNvPr id="52" name="TextBox 51"/>
                  <p:cNvSpPr txBox="1"/>
                  <p:nvPr/>
                </p:nvSpPr>
                <p:spPr>
                  <a:xfrm>
                    <a:off x="9855585" y="2820818"/>
                    <a:ext cx="1942392" cy="939488"/>
                  </a:xfrm>
                  <a:prstGeom prst="rect">
                    <a:avLst/>
                  </a:prstGeom>
                  <a:noFill/>
                </p:spPr>
                <p:txBody>
                  <a:bodyPr wrap="square" rtlCol="0">
                    <a:spAutoFit/>
                  </a:bodyPr>
                  <a:lstStyle/>
                  <a:p>
                    <a:pPr defTabSz="913914" fontAlgn="base">
                      <a:spcBef>
                        <a:spcPct val="0"/>
                      </a:spcBef>
                      <a:spcAft>
                        <a:spcPct val="0"/>
                      </a:spcAft>
                    </a:pPr>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all </a:t>
                    </a:r>
                  </a:p>
                </p:txBody>
              </p:sp>
              <p:sp>
                <p:nvSpPr>
                  <p:cNvPr id="49" name="TextBox 48"/>
                  <p:cNvSpPr txBox="1"/>
                  <p:nvPr/>
                </p:nvSpPr>
                <p:spPr>
                  <a:xfrm>
                    <a:off x="10082431" y="3570169"/>
                    <a:ext cx="1567386" cy="564845"/>
                  </a:xfrm>
                  <a:prstGeom prst="rect">
                    <a:avLst/>
                  </a:prstGeom>
                  <a:noFill/>
                </p:spPr>
                <p:txBody>
                  <a:bodyPr wrap="none" lIns="0" tIns="0" rIns="0" bIns="0" rtlCol="0">
                    <a:spAutoFit/>
                  </a:bodyPr>
                  <a:lstStyle/>
                  <a:p>
                    <a:pPr defTabSz="913914" fontAlgn="base">
                      <a:spcBef>
                        <a:spcPct val="0"/>
                      </a:spcBef>
                      <a:spcAft>
                        <a:spcPct val="0"/>
                      </a:spcAft>
                    </a:pP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worldwide </a:t>
                    </a:r>
                    <a:r>
                      <a:rPr lang="en-US" sz="1798"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devs</a:t>
                    </a: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&amp; partners</a:t>
                    </a:r>
                  </a:p>
                </p:txBody>
              </p:sp>
              <p:sp>
                <p:nvSpPr>
                  <p:cNvPr id="57" name="TextBox 56"/>
                  <p:cNvSpPr txBox="1"/>
                  <p:nvPr/>
                </p:nvSpPr>
                <p:spPr>
                  <a:xfrm>
                    <a:off x="9977854" y="2587674"/>
                    <a:ext cx="871649" cy="369332"/>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Target</a:t>
                    </a:r>
                    <a:endParaRPr lang="en-US" sz="2352"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64" name="Group 63"/>
                <p:cNvGrpSpPr/>
                <p:nvPr>
                  <p:custDataLst>
                    <p:tags r:id="rId1"/>
                  </p:custDataLst>
                </p:nvPr>
              </p:nvGrpSpPr>
              <p:grpSpPr>
                <a:xfrm>
                  <a:off x="9376344" y="3169272"/>
                  <a:ext cx="714437" cy="838701"/>
                  <a:chOff x="9431927" y="8318500"/>
                  <a:chExt cx="1468166" cy="1719263"/>
                </a:xfrm>
              </p:grpSpPr>
              <p:grpSp>
                <p:nvGrpSpPr>
                  <p:cNvPr id="65" name="Group 64"/>
                  <p:cNvGrpSpPr/>
                  <p:nvPr/>
                </p:nvGrpSpPr>
                <p:grpSpPr>
                  <a:xfrm>
                    <a:off x="10071418" y="8318500"/>
                    <a:ext cx="828675" cy="1719263"/>
                    <a:chOff x="10040938" y="8318500"/>
                    <a:chExt cx="828675" cy="1719263"/>
                  </a:xfrm>
                </p:grpSpPr>
                <p:sp>
                  <p:nvSpPr>
                    <p:cNvPr id="71" name="Freeform 31"/>
                    <p:cNvSpPr>
                      <a:spLocks/>
                    </p:cNvSpPr>
                    <p:nvPr>
                      <p:custDataLst>
                        <p:tags r:id="rId3"/>
                      </p:custDataLst>
                    </p:nvPr>
                  </p:nvSpPr>
                  <p:spPr bwMode="auto">
                    <a:xfrm>
                      <a:off x="10040938" y="8318500"/>
                      <a:ext cx="828675" cy="1719263"/>
                    </a:xfrm>
                    <a:custGeom>
                      <a:avLst/>
                      <a:gdLst>
                        <a:gd name="T0" fmla="*/ 574 w 1044"/>
                        <a:gd name="T1" fmla="*/ 2161 h 2165"/>
                        <a:gd name="T2" fmla="*/ 635 w 1044"/>
                        <a:gd name="T3" fmla="*/ 2136 h 2165"/>
                        <a:gd name="T4" fmla="*/ 700 w 1044"/>
                        <a:gd name="T5" fmla="*/ 2098 h 2165"/>
                        <a:gd name="T6" fmla="*/ 755 w 1044"/>
                        <a:gd name="T7" fmla="*/ 2043 h 2165"/>
                        <a:gd name="T8" fmla="*/ 812 w 1044"/>
                        <a:gd name="T9" fmla="*/ 1980 h 2165"/>
                        <a:gd name="T10" fmla="*/ 862 w 1044"/>
                        <a:gd name="T11" fmla="*/ 1901 h 2165"/>
                        <a:gd name="T12" fmla="*/ 907 w 1044"/>
                        <a:gd name="T13" fmla="*/ 1809 h 2165"/>
                        <a:gd name="T14" fmla="*/ 947 w 1044"/>
                        <a:gd name="T15" fmla="*/ 1707 h 2165"/>
                        <a:gd name="T16" fmla="*/ 979 w 1044"/>
                        <a:gd name="T17" fmla="*/ 1596 h 2165"/>
                        <a:gd name="T18" fmla="*/ 1006 w 1044"/>
                        <a:gd name="T19" fmla="*/ 1477 h 2165"/>
                        <a:gd name="T20" fmla="*/ 1025 w 1044"/>
                        <a:gd name="T21" fmla="*/ 1351 h 2165"/>
                        <a:gd name="T22" fmla="*/ 1038 w 1044"/>
                        <a:gd name="T23" fmla="*/ 1218 h 2165"/>
                        <a:gd name="T24" fmla="*/ 1044 w 1044"/>
                        <a:gd name="T25" fmla="*/ 1081 h 2165"/>
                        <a:gd name="T26" fmla="*/ 1038 w 1044"/>
                        <a:gd name="T27" fmla="*/ 941 h 2165"/>
                        <a:gd name="T28" fmla="*/ 1025 w 1044"/>
                        <a:gd name="T29" fmla="*/ 811 h 2165"/>
                        <a:gd name="T30" fmla="*/ 1006 w 1044"/>
                        <a:gd name="T31" fmla="*/ 684 h 2165"/>
                        <a:gd name="T32" fmla="*/ 979 w 1044"/>
                        <a:gd name="T33" fmla="*/ 564 h 2165"/>
                        <a:gd name="T34" fmla="*/ 947 w 1044"/>
                        <a:gd name="T35" fmla="*/ 452 h 2165"/>
                        <a:gd name="T36" fmla="*/ 907 w 1044"/>
                        <a:gd name="T37" fmla="*/ 351 h 2165"/>
                        <a:gd name="T38" fmla="*/ 862 w 1044"/>
                        <a:gd name="T39" fmla="*/ 260 h 2165"/>
                        <a:gd name="T40" fmla="*/ 812 w 1044"/>
                        <a:gd name="T41" fmla="*/ 184 h 2165"/>
                        <a:gd name="T42" fmla="*/ 755 w 1044"/>
                        <a:gd name="T43" fmla="*/ 116 h 2165"/>
                        <a:gd name="T44" fmla="*/ 700 w 1044"/>
                        <a:gd name="T45" fmla="*/ 64 h 2165"/>
                        <a:gd name="T46" fmla="*/ 635 w 1044"/>
                        <a:gd name="T47" fmla="*/ 24 h 2165"/>
                        <a:gd name="T48" fmla="*/ 574 w 1044"/>
                        <a:gd name="T49" fmla="*/ 4 h 2165"/>
                        <a:gd name="T50" fmla="*/ 508 w 1044"/>
                        <a:gd name="T51" fmla="*/ 0 h 2165"/>
                        <a:gd name="T52" fmla="*/ 439 w 1044"/>
                        <a:gd name="T53" fmla="*/ 9 h 2165"/>
                        <a:gd name="T54" fmla="*/ 377 w 1044"/>
                        <a:gd name="T55" fmla="*/ 38 h 2165"/>
                        <a:gd name="T56" fmla="*/ 318 w 1044"/>
                        <a:gd name="T57" fmla="*/ 83 h 2165"/>
                        <a:gd name="T58" fmla="*/ 259 w 1044"/>
                        <a:gd name="T59" fmla="*/ 140 h 2165"/>
                        <a:gd name="T60" fmla="*/ 208 w 1044"/>
                        <a:gd name="T61" fmla="*/ 211 h 2165"/>
                        <a:gd name="T62" fmla="*/ 160 w 1044"/>
                        <a:gd name="T63" fmla="*/ 296 h 2165"/>
                        <a:gd name="T64" fmla="*/ 116 w 1044"/>
                        <a:gd name="T65" fmla="*/ 391 h 2165"/>
                        <a:gd name="T66" fmla="*/ 78 w 1044"/>
                        <a:gd name="T67" fmla="*/ 496 h 2165"/>
                        <a:gd name="T68" fmla="*/ 50 w 1044"/>
                        <a:gd name="T69" fmla="*/ 610 h 2165"/>
                        <a:gd name="T70" fmla="*/ 25 w 1044"/>
                        <a:gd name="T71" fmla="*/ 732 h 2165"/>
                        <a:gd name="T72" fmla="*/ 10 w 1044"/>
                        <a:gd name="T73" fmla="*/ 863 h 2165"/>
                        <a:gd name="T74" fmla="*/ 0 w 1044"/>
                        <a:gd name="T75" fmla="*/ 996 h 2165"/>
                        <a:gd name="T76" fmla="*/ 0 w 1044"/>
                        <a:gd name="T77" fmla="*/ 1135 h 2165"/>
                        <a:gd name="T78" fmla="*/ 6 w 1044"/>
                        <a:gd name="T79" fmla="*/ 1273 h 2165"/>
                        <a:gd name="T80" fmla="*/ 23 w 1044"/>
                        <a:gd name="T81" fmla="*/ 1403 h 2165"/>
                        <a:gd name="T82" fmla="*/ 44 w 1044"/>
                        <a:gd name="T83" fmla="*/ 1524 h 2165"/>
                        <a:gd name="T84" fmla="*/ 74 w 1044"/>
                        <a:gd name="T85" fmla="*/ 1642 h 2165"/>
                        <a:gd name="T86" fmla="*/ 109 w 1044"/>
                        <a:gd name="T87" fmla="*/ 1749 h 2165"/>
                        <a:gd name="T88" fmla="*/ 152 w 1044"/>
                        <a:gd name="T89" fmla="*/ 1847 h 2165"/>
                        <a:gd name="T90" fmla="*/ 198 w 1044"/>
                        <a:gd name="T91" fmla="*/ 1935 h 2165"/>
                        <a:gd name="T92" fmla="*/ 249 w 1044"/>
                        <a:gd name="T93" fmla="*/ 2005 h 2165"/>
                        <a:gd name="T94" fmla="*/ 306 w 1044"/>
                        <a:gd name="T95" fmla="*/ 2068 h 2165"/>
                        <a:gd name="T96" fmla="*/ 363 w 1044"/>
                        <a:gd name="T97" fmla="*/ 2115 h 2165"/>
                        <a:gd name="T98" fmla="*/ 428 w 1044"/>
                        <a:gd name="T99" fmla="*/ 2148 h 2165"/>
                        <a:gd name="T100" fmla="*/ 495 w 1044"/>
                        <a:gd name="T10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4" h="2165">
                          <a:moveTo>
                            <a:pt x="523" y="2165"/>
                          </a:moveTo>
                          <a:lnTo>
                            <a:pt x="536" y="2165"/>
                          </a:lnTo>
                          <a:lnTo>
                            <a:pt x="548" y="2165"/>
                          </a:lnTo>
                          <a:lnTo>
                            <a:pt x="559" y="2163"/>
                          </a:lnTo>
                          <a:lnTo>
                            <a:pt x="574" y="2161"/>
                          </a:lnTo>
                          <a:lnTo>
                            <a:pt x="586" y="2155"/>
                          </a:lnTo>
                          <a:lnTo>
                            <a:pt x="597" y="2152"/>
                          </a:lnTo>
                          <a:lnTo>
                            <a:pt x="611" y="2148"/>
                          </a:lnTo>
                          <a:lnTo>
                            <a:pt x="626" y="2144"/>
                          </a:lnTo>
                          <a:lnTo>
                            <a:pt x="635" y="2136"/>
                          </a:lnTo>
                          <a:lnTo>
                            <a:pt x="651" y="2131"/>
                          </a:lnTo>
                          <a:lnTo>
                            <a:pt x="662" y="2123"/>
                          </a:lnTo>
                          <a:lnTo>
                            <a:pt x="675" y="2115"/>
                          </a:lnTo>
                          <a:lnTo>
                            <a:pt x="687" y="2106"/>
                          </a:lnTo>
                          <a:lnTo>
                            <a:pt x="700" y="2098"/>
                          </a:lnTo>
                          <a:lnTo>
                            <a:pt x="713" y="2089"/>
                          </a:lnTo>
                          <a:lnTo>
                            <a:pt x="725" y="2081"/>
                          </a:lnTo>
                          <a:lnTo>
                            <a:pt x="734" y="2068"/>
                          </a:lnTo>
                          <a:lnTo>
                            <a:pt x="748" y="2058"/>
                          </a:lnTo>
                          <a:lnTo>
                            <a:pt x="755" y="2043"/>
                          </a:lnTo>
                          <a:lnTo>
                            <a:pt x="770" y="2034"/>
                          </a:lnTo>
                          <a:lnTo>
                            <a:pt x="778" y="2020"/>
                          </a:lnTo>
                          <a:lnTo>
                            <a:pt x="789" y="2005"/>
                          </a:lnTo>
                          <a:lnTo>
                            <a:pt x="801" y="1992"/>
                          </a:lnTo>
                          <a:lnTo>
                            <a:pt x="812" y="1980"/>
                          </a:lnTo>
                          <a:lnTo>
                            <a:pt x="822" y="1963"/>
                          </a:lnTo>
                          <a:lnTo>
                            <a:pt x="833" y="1950"/>
                          </a:lnTo>
                          <a:lnTo>
                            <a:pt x="843" y="1935"/>
                          </a:lnTo>
                          <a:lnTo>
                            <a:pt x="852" y="1918"/>
                          </a:lnTo>
                          <a:lnTo>
                            <a:pt x="862" y="1901"/>
                          </a:lnTo>
                          <a:lnTo>
                            <a:pt x="873" y="1882"/>
                          </a:lnTo>
                          <a:lnTo>
                            <a:pt x="881" y="1865"/>
                          </a:lnTo>
                          <a:lnTo>
                            <a:pt x="892" y="1847"/>
                          </a:lnTo>
                          <a:lnTo>
                            <a:pt x="898" y="1828"/>
                          </a:lnTo>
                          <a:lnTo>
                            <a:pt x="907" y="1809"/>
                          </a:lnTo>
                          <a:lnTo>
                            <a:pt x="915" y="1790"/>
                          </a:lnTo>
                          <a:lnTo>
                            <a:pt x="924" y="1771"/>
                          </a:lnTo>
                          <a:lnTo>
                            <a:pt x="932" y="1749"/>
                          </a:lnTo>
                          <a:lnTo>
                            <a:pt x="938" y="1728"/>
                          </a:lnTo>
                          <a:lnTo>
                            <a:pt x="947" y="1707"/>
                          </a:lnTo>
                          <a:lnTo>
                            <a:pt x="953" y="1686"/>
                          </a:lnTo>
                          <a:lnTo>
                            <a:pt x="960" y="1665"/>
                          </a:lnTo>
                          <a:lnTo>
                            <a:pt x="968" y="1642"/>
                          </a:lnTo>
                          <a:lnTo>
                            <a:pt x="972" y="1617"/>
                          </a:lnTo>
                          <a:lnTo>
                            <a:pt x="979" y="1596"/>
                          </a:lnTo>
                          <a:lnTo>
                            <a:pt x="985" y="1574"/>
                          </a:lnTo>
                          <a:lnTo>
                            <a:pt x="991" y="1549"/>
                          </a:lnTo>
                          <a:lnTo>
                            <a:pt x="997" y="1524"/>
                          </a:lnTo>
                          <a:lnTo>
                            <a:pt x="1002" y="1503"/>
                          </a:lnTo>
                          <a:lnTo>
                            <a:pt x="1006" y="1477"/>
                          </a:lnTo>
                          <a:lnTo>
                            <a:pt x="1012" y="1454"/>
                          </a:lnTo>
                          <a:lnTo>
                            <a:pt x="1014" y="1427"/>
                          </a:lnTo>
                          <a:lnTo>
                            <a:pt x="1019" y="1403"/>
                          </a:lnTo>
                          <a:lnTo>
                            <a:pt x="1021" y="1376"/>
                          </a:lnTo>
                          <a:lnTo>
                            <a:pt x="1025" y="1351"/>
                          </a:lnTo>
                          <a:lnTo>
                            <a:pt x="1029" y="1325"/>
                          </a:lnTo>
                          <a:lnTo>
                            <a:pt x="1033" y="1298"/>
                          </a:lnTo>
                          <a:lnTo>
                            <a:pt x="1035" y="1273"/>
                          </a:lnTo>
                          <a:lnTo>
                            <a:pt x="1037" y="1245"/>
                          </a:lnTo>
                          <a:lnTo>
                            <a:pt x="1038" y="1218"/>
                          </a:lnTo>
                          <a:lnTo>
                            <a:pt x="1040" y="1192"/>
                          </a:lnTo>
                          <a:lnTo>
                            <a:pt x="1040" y="1163"/>
                          </a:lnTo>
                          <a:lnTo>
                            <a:pt x="1042" y="1135"/>
                          </a:lnTo>
                          <a:lnTo>
                            <a:pt x="1042" y="1110"/>
                          </a:lnTo>
                          <a:lnTo>
                            <a:pt x="1044" y="1081"/>
                          </a:lnTo>
                          <a:lnTo>
                            <a:pt x="1042" y="1055"/>
                          </a:lnTo>
                          <a:lnTo>
                            <a:pt x="1042" y="1026"/>
                          </a:lnTo>
                          <a:lnTo>
                            <a:pt x="1040" y="996"/>
                          </a:lnTo>
                          <a:lnTo>
                            <a:pt x="1040" y="971"/>
                          </a:lnTo>
                          <a:lnTo>
                            <a:pt x="1038" y="941"/>
                          </a:lnTo>
                          <a:lnTo>
                            <a:pt x="1037" y="914"/>
                          </a:lnTo>
                          <a:lnTo>
                            <a:pt x="1035" y="887"/>
                          </a:lnTo>
                          <a:lnTo>
                            <a:pt x="1033" y="863"/>
                          </a:lnTo>
                          <a:lnTo>
                            <a:pt x="1029" y="834"/>
                          </a:lnTo>
                          <a:lnTo>
                            <a:pt x="1025" y="811"/>
                          </a:lnTo>
                          <a:lnTo>
                            <a:pt x="1021" y="783"/>
                          </a:lnTo>
                          <a:lnTo>
                            <a:pt x="1019" y="758"/>
                          </a:lnTo>
                          <a:lnTo>
                            <a:pt x="1014" y="732"/>
                          </a:lnTo>
                          <a:lnTo>
                            <a:pt x="1012" y="707"/>
                          </a:lnTo>
                          <a:lnTo>
                            <a:pt x="1006" y="684"/>
                          </a:lnTo>
                          <a:lnTo>
                            <a:pt x="1002" y="659"/>
                          </a:lnTo>
                          <a:lnTo>
                            <a:pt x="997" y="635"/>
                          </a:lnTo>
                          <a:lnTo>
                            <a:pt x="991" y="610"/>
                          </a:lnTo>
                          <a:lnTo>
                            <a:pt x="985" y="587"/>
                          </a:lnTo>
                          <a:lnTo>
                            <a:pt x="979" y="564"/>
                          </a:lnTo>
                          <a:lnTo>
                            <a:pt x="972" y="541"/>
                          </a:lnTo>
                          <a:lnTo>
                            <a:pt x="968" y="519"/>
                          </a:lnTo>
                          <a:lnTo>
                            <a:pt x="960" y="496"/>
                          </a:lnTo>
                          <a:lnTo>
                            <a:pt x="953" y="475"/>
                          </a:lnTo>
                          <a:lnTo>
                            <a:pt x="947" y="452"/>
                          </a:lnTo>
                          <a:lnTo>
                            <a:pt x="938" y="431"/>
                          </a:lnTo>
                          <a:lnTo>
                            <a:pt x="932" y="410"/>
                          </a:lnTo>
                          <a:lnTo>
                            <a:pt x="924" y="391"/>
                          </a:lnTo>
                          <a:lnTo>
                            <a:pt x="915" y="370"/>
                          </a:lnTo>
                          <a:lnTo>
                            <a:pt x="907" y="351"/>
                          </a:lnTo>
                          <a:lnTo>
                            <a:pt x="898" y="332"/>
                          </a:lnTo>
                          <a:lnTo>
                            <a:pt x="892" y="315"/>
                          </a:lnTo>
                          <a:lnTo>
                            <a:pt x="881" y="296"/>
                          </a:lnTo>
                          <a:lnTo>
                            <a:pt x="873" y="279"/>
                          </a:lnTo>
                          <a:lnTo>
                            <a:pt x="862" y="260"/>
                          </a:lnTo>
                          <a:lnTo>
                            <a:pt x="852" y="245"/>
                          </a:lnTo>
                          <a:lnTo>
                            <a:pt x="843" y="226"/>
                          </a:lnTo>
                          <a:lnTo>
                            <a:pt x="833" y="211"/>
                          </a:lnTo>
                          <a:lnTo>
                            <a:pt x="822" y="197"/>
                          </a:lnTo>
                          <a:lnTo>
                            <a:pt x="812" y="184"/>
                          </a:lnTo>
                          <a:lnTo>
                            <a:pt x="801" y="167"/>
                          </a:lnTo>
                          <a:lnTo>
                            <a:pt x="789" y="154"/>
                          </a:lnTo>
                          <a:lnTo>
                            <a:pt x="778" y="140"/>
                          </a:lnTo>
                          <a:lnTo>
                            <a:pt x="770" y="127"/>
                          </a:lnTo>
                          <a:lnTo>
                            <a:pt x="755" y="116"/>
                          </a:lnTo>
                          <a:lnTo>
                            <a:pt x="748" y="104"/>
                          </a:lnTo>
                          <a:lnTo>
                            <a:pt x="734" y="93"/>
                          </a:lnTo>
                          <a:lnTo>
                            <a:pt x="725" y="83"/>
                          </a:lnTo>
                          <a:lnTo>
                            <a:pt x="713" y="72"/>
                          </a:lnTo>
                          <a:lnTo>
                            <a:pt x="700" y="64"/>
                          </a:lnTo>
                          <a:lnTo>
                            <a:pt x="687" y="53"/>
                          </a:lnTo>
                          <a:lnTo>
                            <a:pt x="675" y="47"/>
                          </a:lnTo>
                          <a:lnTo>
                            <a:pt x="662" y="38"/>
                          </a:lnTo>
                          <a:lnTo>
                            <a:pt x="651" y="30"/>
                          </a:lnTo>
                          <a:lnTo>
                            <a:pt x="635" y="24"/>
                          </a:lnTo>
                          <a:lnTo>
                            <a:pt x="626" y="21"/>
                          </a:lnTo>
                          <a:lnTo>
                            <a:pt x="611" y="13"/>
                          </a:lnTo>
                          <a:lnTo>
                            <a:pt x="597" y="9"/>
                          </a:lnTo>
                          <a:lnTo>
                            <a:pt x="586" y="5"/>
                          </a:lnTo>
                          <a:lnTo>
                            <a:pt x="574" y="4"/>
                          </a:lnTo>
                          <a:lnTo>
                            <a:pt x="559" y="2"/>
                          </a:lnTo>
                          <a:lnTo>
                            <a:pt x="548" y="0"/>
                          </a:lnTo>
                          <a:lnTo>
                            <a:pt x="536" y="0"/>
                          </a:lnTo>
                          <a:lnTo>
                            <a:pt x="523" y="0"/>
                          </a:lnTo>
                          <a:lnTo>
                            <a:pt x="508" y="0"/>
                          </a:lnTo>
                          <a:lnTo>
                            <a:pt x="495" y="0"/>
                          </a:lnTo>
                          <a:lnTo>
                            <a:pt x="479" y="2"/>
                          </a:lnTo>
                          <a:lnTo>
                            <a:pt x="468" y="4"/>
                          </a:lnTo>
                          <a:lnTo>
                            <a:pt x="453" y="5"/>
                          </a:lnTo>
                          <a:lnTo>
                            <a:pt x="439" y="9"/>
                          </a:lnTo>
                          <a:lnTo>
                            <a:pt x="428" y="13"/>
                          </a:lnTo>
                          <a:lnTo>
                            <a:pt x="415" y="21"/>
                          </a:lnTo>
                          <a:lnTo>
                            <a:pt x="400" y="24"/>
                          </a:lnTo>
                          <a:lnTo>
                            <a:pt x="390" y="30"/>
                          </a:lnTo>
                          <a:lnTo>
                            <a:pt x="377" y="38"/>
                          </a:lnTo>
                          <a:lnTo>
                            <a:pt x="363" y="47"/>
                          </a:lnTo>
                          <a:lnTo>
                            <a:pt x="352" y="53"/>
                          </a:lnTo>
                          <a:lnTo>
                            <a:pt x="341" y="64"/>
                          </a:lnTo>
                          <a:lnTo>
                            <a:pt x="327" y="72"/>
                          </a:lnTo>
                          <a:lnTo>
                            <a:pt x="318" y="83"/>
                          </a:lnTo>
                          <a:lnTo>
                            <a:pt x="306" y="93"/>
                          </a:lnTo>
                          <a:lnTo>
                            <a:pt x="295" y="104"/>
                          </a:lnTo>
                          <a:lnTo>
                            <a:pt x="282" y="116"/>
                          </a:lnTo>
                          <a:lnTo>
                            <a:pt x="272" y="127"/>
                          </a:lnTo>
                          <a:lnTo>
                            <a:pt x="259" y="140"/>
                          </a:lnTo>
                          <a:lnTo>
                            <a:pt x="249" y="154"/>
                          </a:lnTo>
                          <a:lnTo>
                            <a:pt x="238" y="167"/>
                          </a:lnTo>
                          <a:lnTo>
                            <a:pt x="228" y="184"/>
                          </a:lnTo>
                          <a:lnTo>
                            <a:pt x="217" y="197"/>
                          </a:lnTo>
                          <a:lnTo>
                            <a:pt x="208" y="211"/>
                          </a:lnTo>
                          <a:lnTo>
                            <a:pt x="198" y="226"/>
                          </a:lnTo>
                          <a:lnTo>
                            <a:pt x="189" y="245"/>
                          </a:lnTo>
                          <a:lnTo>
                            <a:pt x="179" y="260"/>
                          </a:lnTo>
                          <a:lnTo>
                            <a:pt x="169" y="279"/>
                          </a:lnTo>
                          <a:lnTo>
                            <a:pt x="160" y="296"/>
                          </a:lnTo>
                          <a:lnTo>
                            <a:pt x="152" y="315"/>
                          </a:lnTo>
                          <a:lnTo>
                            <a:pt x="143" y="332"/>
                          </a:lnTo>
                          <a:lnTo>
                            <a:pt x="133" y="351"/>
                          </a:lnTo>
                          <a:lnTo>
                            <a:pt x="126" y="370"/>
                          </a:lnTo>
                          <a:lnTo>
                            <a:pt x="116" y="391"/>
                          </a:lnTo>
                          <a:lnTo>
                            <a:pt x="109" y="410"/>
                          </a:lnTo>
                          <a:lnTo>
                            <a:pt x="101" y="431"/>
                          </a:lnTo>
                          <a:lnTo>
                            <a:pt x="95" y="452"/>
                          </a:lnTo>
                          <a:lnTo>
                            <a:pt x="88" y="475"/>
                          </a:lnTo>
                          <a:lnTo>
                            <a:pt x="78" y="496"/>
                          </a:lnTo>
                          <a:lnTo>
                            <a:pt x="74" y="519"/>
                          </a:lnTo>
                          <a:lnTo>
                            <a:pt x="65" y="541"/>
                          </a:lnTo>
                          <a:lnTo>
                            <a:pt x="59" y="564"/>
                          </a:lnTo>
                          <a:lnTo>
                            <a:pt x="55" y="587"/>
                          </a:lnTo>
                          <a:lnTo>
                            <a:pt x="50" y="610"/>
                          </a:lnTo>
                          <a:lnTo>
                            <a:pt x="44" y="635"/>
                          </a:lnTo>
                          <a:lnTo>
                            <a:pt x="40" y="659"/>
                          </a:lnTo>
                          <a:lnTo>
                            <a:pt x="36" y="684"/>
                          </a:lnTo>
                          <a:lnTo>
                            <a:pt x="31" y="707"/>
                          </a:lnTo>
                          <a:lnTo>
                            <a:pt x="25" y="732"/>
                          </a:lnTo>
                          <a:lnTo>
                            <a:pt x="23" y="758"/>
                          </a:lnTo>
                          <a:lnTo>
                            <a:pt x="17" y="783"/>
                          </a:lnTo>
                          <a:lnTo>
                            <a:pt x="15" y="811"/>
                          </a:lnTo>
                          <a:lnTo>
                            <a:pt x="12" y="834"/>
                          </a:lnTo>
                          <a:lnTo>
                            <a:pt x="10" y="863"/>
                          </a:lnTo>
                          <a:lnTo>
                            <a:pt x="6" y="887"/>
                          </a:lnTo>
                          <a:lnTo>
                            <a:pt x="6" y="914"/>
                          </a:lnTo>
                          <a:lnTo>
                            <a:pt x="2" y="941"/>
                          </a:lnTo>
                          <a:lnTo>
                            <a:pt x="2" y="971"/>
                          </a:lnTo>
                          <a:lnTo>
                            <a:pt x="0" y="996"/>
                          </a:lnTo>
                          <a:lnTo>
                            <a:pt x="0" y="1026"/>
                          </a:lnTo>
                          <a:lnTo>
                            <a:pt x="0" y="1055"/>
                          </a:lnTo>
                          <a:lnTo>
                            <a:pt x="0" y="1081"/>
                          </a:lnTo>
                          <a:lnTo>
                            <a:pt x="0" y="1110"/>
                          </a:lnTo>
                          <a:lnTo>
                            <a:pt x="0" y="1135"/>
                          </a:lnTo>
                          <a:lnTo>
                            <a:pt x="0" y="1163"/>
                          </a:lnTo>
                          <a:lnTo>
                            <a:pt x="2" y="1192"/>
                          </a:lnTo>
                          <a:lnTo>
                            <a:pt x="2" y="1218"/>
                          </a:lnTo>
                          <a:lnTo>
                            <a:pt x="6" y="1245"/>
                          </a:lnTo>
                          <a:lnTo>
                            <a:pt x="6" y="1273"/>
                          </a:lnTo>
                          <a:lnTo>
                            <a:pt x="10" y="1298"/>
                          </a:lnTo>
                          <a:lnTo>
                            <a:pt x="12" y="1325"/>
                          </a:lnTo>
                          <a:lnTo>
                            <a:pt x="15" y="1351"/>
                          </a:lnTo>
                          <a:lnTo>
                            <a:pt x="17" y="1376"/>
                          </a:lnTo>
                          <a:lnTo>
                            <a:pt x="23" y="1403"/>
                          </a:lnTo>
                          <a:lnTo>
                            <a:pt x="25" y="1427"/>
                          </a:lnTo>
                          <a:lnTo>
                            <a:pt x="31" y="1454"/>
                          </a:lnTo>
                          <a:lnTo>
                            <a:pt x="36" y="1477"/>
                          </a:lnTo>
                          <a:lnTo>
                            <a:pt x="40" y="1503"/>
                          </a:lnTo>
                          <a:lnTo>
                            <a:pt x="44" y="1524"/>
                          </a:lnTo>
                          <a:lnTo>
                            <a:pt x="50" y="1549"/>
                          </a:lnTo>
                          <a:lnTo>
                            <a:pt x="55" y="1574"/>
                          </a:lnTo>
                          <a:lnTo>
                            <a:pt x="59" y="1596"/>
                          </a:lnTo>
                          <a:lnTo>
                            <a:pt x="65" y="1617"/>
                          </a:lnTo>
                          <a:lnTo>
                            <a:pt x="74" y="1642"/>
                          </a:lnTo>
                          <a:lnTo>
                            <a:pt x="78" y="1665"/>
                          </a:lnTo>
                          <a:lnTo>
                            <a:pt x="88" y="1686"/>
                          </a:lnTo>
                          <a:lnTo>
                            <a:pt x="95" y="1707"/>
                          </a:lnTo>
                          <a:lnTo>
                            <a:pt x="101" y="1728"/>
                          </a:lnTo>
                          <a:lnTo>
                            <a:pt x="109" y="1749"/>
                          </a:lnTo>
                          <a:lnTo>
                            <a:pt x="116" y="1771"/>
                          </a:lnTo>
                          <a:lnTo>
                            <a:pt x="126" y="1790"/>
                          </a:lnTo>
                          <a:lnTo>
                            <a:pt x="133" y="1809"/>
                          </a:lnTo>
                          <a:lnTo>
                            <a:pt x="143" y="1828"/>
                          </a:lnTo>
                          <a:lnTo>
                            <a:pt x="152" y="1847"/>
                          </a:lnTo>
                          <a:lnTo>
                            <a:pt x="160" y="1865"/>
                          </a:lnTo>
                          <a:lnTo>
                            <a:pt x="169" y="1882"/>
                          </a:lnTo>
                          <a:lnTo>
                            <a:pt x="179" y="1901"/>
                          </a:lnTo>
                          <a:lnTo>
                            <a:pt x="189" y="1918"/>
                          </a:lnTo>
                          <a:lnTo>
                            <a:pt x="198" y="1935"/>
                          </a:lnTo>
                          <a:lnTo>
                            <a:pt x="208" y="1950"/>
                          </a:lnTo>
                          <a:lnTo>
                            <a:pt x="217" y="1963"/>
                          </a:lnTo>
                          <a:lnTo>
                            <a:pt x="228" y="1980"/>
                          </a:lnTo>
                          <a:lnTo>
                            <a:pt x="238" y="1992"/>
                          </a:lnTo>
                          <a:lnTo>
                            <a:pt x="249" y="2005"/>
                          </a:lnTo>
                          <a:lnTo>
                            <a:pt x="259" y="2020"/>
                          </a:lnTo>
                          <a:lnTo>
                            <a:pt x="272" y="2034"/>
                          </a:lnTo>
                          <a:lnTo>
                            <a:pt x="282" y="2043"/>
                          </a:lnTo>
                          <a:lnTo>
                            <a:pt x="295" y="2058"/>
                          </a:lnTo>
                          <a:lnTo>
                            <a:pt x="306" y="2068"/>
                          </a:lnTo>
                          <a:lnTo>
                            <a:pt x="318" y="2081"/>
                          </a:lnTo>
                          <a:lnTo>
                            <a:pt x="327" y="2089"/>
                          </a:lnTo>
                          <a:lnTo>
                            <a:pt x="341" y="2098"/>
                          </a:lnTo>
                          <a:lnTo>
                            <a:pt x="352" y="2106"/>
                          </a:lnTo>
                          <a:lnTo>
                            <a:pt x="363" y="2115"/>
                          </a:lnTo>
                          <a:lnTo>
                            <a:pt x="377" y="2123"/>
                          </a:lnTo>
                          <a:lnTo>
                            <a:pt x="390" y="2131"/>
                          </a:lnTo>
                          <a:lnTo>
                            <a:pt x="400" y="2136"/>
                          </a:lnTo>
                          <a:lnTo>
                            <a:pt x="415" y="2144"/>
                          </a:lnTo>
                          <a:lnTo>
                            <a:pt x="428" y="2148"/>
                          </a:lnTo>
                          <a:lnTo>
                            <a:pt x="439" y="2152"/>
                          </a:lnTo>
                          <a:lnTo>
                            <a:pt x="453" y="2155"/>
                          </a:lnTo>
                          <a:lnTo>
                            <a:pt x="468" y="2161"/>
                          </a:lnTo>
                          <a:lnTo>
                            <a:pt x="479" y="2163"/>
                          </a:lnTo>
                          <a:lnTo>
                            <a:pt x="495" y="2165"/>
                          </a:lnTo>
                          <a:lnTo>
                            <a:pt x="508" y="2165"/>
                          </a:lnTo>
                          <a:lnTo>
                            <a:pt x="523" y="2165"/>
                          </a:lnTo>
                          <a:lnTo>
                            <a:pt x="523" y="2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2" name="Freeform 32"/>
                    <p:cNvSpPr>
                      <a:spLocks/>
                    </p:cNvSpPr>
                    <p:nvPr>
                      <p:custDataLst>
                        <p:tags r:id="rId4"/>
                      </p:custDataLst>
                    </p:nvPr>
                  </p:nvSpPr>
                  <p:spPr bwMode="auto">
                    <a:xfrm>
                      <a:off x="10171113" y="8512175"/>
                      <a:ext cx="523875" cy="1333500"/>
                    </a:xfrm>
                    <a:custGeom>
                      <a:avLst/>
                      <a:gdLst>
                        <a:gd name="T0" fmla="*/ 376 w 660"/>
                        <a:gd name="T1" fmla="*/ 1671 h 1680"/>
                        <a:gd name="T2" fmla="*/ 439 w 660"/>
                        <a:gd name="T3" fmla="*/ 1627 h 1680"/>
                        <a:gd name="T4" fmla="*/ 473 w 660"/>
                        <a:gd name="T5" fmla="*/ 1585 h 1680"/>
                        <a:gd name="T6" fmla="*/ 502 w 660"/>
                        <a:gd name="T7" fmla="*/ 1547 h 1680"/>
                        <a:gd name="T8" fmla="*/ 528 w 660"/>
                        <a:gd name="T9" fmla="*/ 1496 h 1680"/>
                        <a:gd name="T10" fmla="*/ 555 w 660"/>
                        <a:gd name="T11" fmla="*/ 1447 h 1680"/>
                        <a:gd name="T12" fmla="*/ 574 w 660"/>
                        <a:gd name="T13" fmla="*/ 1388 h 1680"/>
                        <a:gd name="T14" fmla="*/ 595 w 660"/>
                        <a:gd name="T15" fmla="*/ 1325 h 1680"/>
                        <a:gd name="T16" fmla="*/ 610 w 660"/>
                        <a:gd name="T17" fmla="*/ 1255 h 1680"/>
                        <a:gd name="T18" fmla="*/ 627 w 660"/>
                        <a:gd name="T19" fmla="*/ 1184 h 1680"/>
                        <a:gd name="T20" fmla="*/ 639 w 660"/>
                        <a:gd name="T21" fmla="*/ 1106 h 1680"/>
                        <a:gd name="T22" fmla="*/ 648 w 660"/>
                        <a:gd name="T23" fmla="*/ 1027 h 1680"/>
                        <a:gd name="T24" fmla="*/ 654 w 660"/>
                        <a:gd name="T25" fmla="*/ 943 h 1680"/>
                        <a:gd name="T26" fmla="*/ 658 w 660"/>
                        <a:gd name="T27" fmla="*/ 859 h 1680"/>
                        <a:gd name="T28" fmla="*/ 656 w 660"/>
                        <a:gd name="T29" fmla="*/ 772 h 1680"/>
                        <a:gd name="T30" fmla="*/ 650 w 660"/>
                        <a:gd name="T31" fmla="*/ 688 h 1680"/>
                        <a:gd name="T32" fmla="*/ 642 w 660"/>
                        <a:gd name="T33" fmla="*/ 605 h 1680"/>
                        <a:gd name="T34" fmla="*/ 633 w 660"/>
                        <a:gd name="T35" fmla="*/ 528 h 1680"/>
                        <a:gd name="T36" fmla="*/ 620 w 660"/>
                        <a:gd name="T37" fmla="*/ 452 h 1680"/>
                        <a:gd name="T38" fmla="*/ 604 w 660"/>
                        <a:gd name="T39" fmla="*/ 384 h 1680"/>
                        <a:gd name="T40" fmla="*/ 587 w 660"/>
                        <a:gd name="T41" fmla="*/ 317 h 1680"/>
                        <a:gd name="T42" fmla="*/ 566 w 660"/>
                        <a:gd name="T43" fmla="*/ 259 h 1680"/>
                        <a:gd name="T44" fmla="*/ 542 w 660"/>
                        <a:gd name="T45" fmla="*/ 202 h 1680"/>
                        <a:gd name="T46" fmla="*/ 517 w 660"/>
                        <a:gd name="T47" fmla="*/ 150 h 1680"/>
                        <a:gd name="T48" fmla="*/ 488 w 660"/>
                        <a:gd name="T49" fmla="*/ 106 h 1680"/>
                        <a:gd name="T50" fmla="*/ 462 w 660"/>
                        <a:gd name="T51" fmla="*/ 70 h 1680"/>
                        <a:gd name="T52" fmla="*/ 409 w 660"/>
                        <a:gd name="T53" fmla="*/ 23 h 1680"/>
                        <a:gd name="T54" fmla="*/ 342 w 660"/>
                        <a:gd name="T55" fmla="*/ 0 h 1680"/>
                        <a:gd name="T56" fmla="*/ 300 w 660"/>
                        <a:gd name="T57" fmla="*/ 0 h 1680"/>
                        <a:gd name="T58" fmla="*/ 241 w 660"/>
                        <a:gd name="T59" fmla="*/ 23 h 1680"/>
                        <a:gd name="T60" fmla="*/ 188 w 660"/>
                        <a:gd name="T61" fmla="*/ 70 h 1680"/>
                        <a:gd name="T62" fmla="*/ 160 w 660"/>
                        <a:gd name="T63" fmla="*/ 106 h 1680"/>
                        <a:gd name="T64" fmla="*/ 133 w 660"/>
                        <a:gd name="T65" fmla="*/ 150 h 1680"/>
                        <a:gd name="T66" fmla="*/ 110 w 660"/>
                        <a:gd name="T67" fmla="*/ 202 h 1680"/>
                        <a:gd name="T68" fmla="*/ 89 w 660"/>
                        <a:gd name="T69" fmla="*/ 259 h 1680"/>
                        <a:gd name="T70" fmla="*/ 68 w 660"/>
                        <a:gd name="T71" fmla="*/ 317 h 1680"/>
                        <a:gd name="T72" fmla="*/ 49 w 660"/>
                        <a:gd name="T73" fmla="*/ 384 h 1680"/>
                        <a:gd name="T74" fmla="*/ 34 w 660"/>
                        <a:gd name="T75" fmla="*/ 452 h 1680"/>
                        <a:gd name="T76" fmla="*/ 21 w 660"/>
                        <a:gd name="T77" fmla="*/ 528 h 1680"/>
                        <a:gd name="T78" fmla="*/ 9 w 660"/>
                        <a:gd name="T79" fmla="*/ 605 h 1680"/>
                        <a:gd name="T80" fmla="*/ 2 w 660"/>
                        <a:gd name="T81" fmla="*/ 688 h 1680"/>
                        <a:gd name="T82" fmla="*/ 0 w 660"/>
                        <a:gd name="T83" fmla="*/ 772 h 1680"/>
                        <a:gd name="T84" fmla="*/ 0 w 660"/>
                        <a:gd name="T85" fmla="*/ 859 h 1680"/>
                        <a:gd name="T86" fmla="*/ 0 w 660"/>
                        <a:gd name="T87" fmla="*/ 943 h 1680"/>
                        <a:gd name="T88" fmla="*/ 4 w 660"/>
                        <a:gd name="T89" fmla="*/ 1027 h 1680"/>
                        <a:gd name="T90" fmla="*/ 13 w 660"/>
                        <a:gd name="T91" fmla="*/ 1106 h 1680"/>
                        <a:gd name="T92" fmla="*/ 26 w 660"/>
                        <a:gd name="T93" fmla="*/ 1184 h 1680"/>
                        <a:gd name="T94" fmla="*/ 40 w 660"/>
                        <a:gd name="T95" fmla="*/ 1255 h 1680"/>
                        <a:gd name="T96" fmla="*/ 57 w 660"/>
                        <a:gd name="T97" fmla="*/ 1325 h 1680"/>
                        <a:gd name="T98" fmla="*/ 76 w 660"/>
                        <a:gd name="T99" fmla="*/ 1388 h 1680"/>
                        <a:gd name="T100" fmla="*/ 99 w 660"/>
                        <a:gd name="T101" fmla="*/ 1447 h 1680"/>
                        <a:gd name="T102" fmla="*/ 121 w 660"/>
                        <a:gd name="T103" fmla="*/ 1496 h 1680"/>
                        <a:gd name="T104" fmla="*/ 144 w 660"/>
                        <a:gd name="T105" fmla="*/ 1547 h 1680"/>
                        <a:gd name="T106" fmla="*/ 173 w 660"/>
                        <a:gd name="T107" fmla="*/ 1585 h 1680"/>
                        <a:gd name="T108" fmla="*/ 213 w 660"/>
                        <a:gd name="T109" fmla="*/ 1627 h 1680"/>
                        <a:gd name="T110" fmla="*/ 274 w 660"/>
                        <a:gd name="T111" fmla="*/ 1671 h 1680"/>
                        <a:gd name="T112" fmla="*/ 317 w 660"/>
                        <a:gd name="T113" fmla="*/ 167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1680">
                          <a:moveTo>
                            <a:pt x="327" y="1680"/>
                          </a:moveTo>
                          <a:lnTo>
                            <a:pt x="342" y="1679"/>
                          </a:lnTo>
                          <a:lnTo>
                            <a:pt x="359" y="1677"/>
                          </a:lnTo>
                          <a:lnTo>
                            <a:pt x="376" y="1671"/>
                          </a:lnTo>
                          <a:lnTo>
                            <a:pt x="393" y="1663"/>
                          </a:lnTo>
                          <a:lnTo>
                            <a:pt x="409" y="1654"/>
                          </a:lnTo>
                          <a:lnTo>
                            <a:pt x="424" y="1641"/>
                          </a:lnTo>
                          <a:lnTo>
                            <a:pt x="439" y="1627"/>
                          </a:lnTo>
                          <a:lnTo>
                            <a:pt x="454" y="1616"/>
                          </a:lnTo>
                          <a:lnTo>
                            <a:pt x="462" y="1604"/>
                          </a:lnTo>
                          <a:lnTo>
                            <a:pt x="468" y="1597"/>
                          </a:lnTo>
                          <a:lnTo>
                            <a:pt x="473" y="1585"/>
                          </a:lnTo>
                          <a:lnTo>
                            <a:pt x="483" y="1578"/>
                          </a:lnTo>
                          <a:lnTo>
                            <a:pt x="488" y="1566"/>
                          </a:lnTo>
                          <a:lnTo>
                            <a:pt x="496" y="1557"/>
                          </a:lnTo>
                          <a:lnTo>
                            <a:pt x="502" y="1547"/>
                          </a:lnTo>
                          <a:lnTo>
                            <a:pt x="509" y="1536"/>
                          </a:lnTo>
                          <a:lnTo>
                            <a:pt x="517" y="1523"/>
                          </a:lnTo>
                          <a:lnTo>
                            <a:pt x="523" y="1511"/>
                          </a:lnTo>
                          <a:lnTo>
                            <a:pt x="528" y="1496"/>
                          </a:lnTo>
                          <a:lnTo>
                            <a:pt x="536" y="1487"/>
                          </a:lnTo>
                          <a:lnTo>
                            <a:pt x="542" y="1475"/>
                          </a:lnTo>
                          <a:lnTo>
                            <a:pt x="549" y="1460"/>
                          </a:lnTo>
                          <a:lnTo>
                            <a:pt x="555" y="1447"/>
                          </a:lnTo>
                          <a:lnTo>
                            <a:pt x="561" y="1435"/>
                          </a:lnTo>
                          <a:lnTo>
                            <a:pt x="566" y="1418"/>
                          </a:lnTo>
                          <a:lnTo>
                            <a:pt x="570" y="1405"/>
                          </a:lnTo>
                          <a:lnTo>
                            <a:pt x="574" y="1388"/>
                          </a:lnTo>
                          <a:lnTo>
                            <a:pt x="582" y="1374"/>
                          </a:lnTo>
                          <a:lnTo>
                            <a:pt x="587" y="1355"/>
                          </a:lnTo>
                          <a:lnTo>
                            <a:pt x="589" y="1340"/>
                          </a:lnTo>
                          <a:lnTo>
                            <a:pt x="595" y="1325"/>
                          </a:lnTo>
                          <a:lnTo>
                            <a:pt x="601" y="1310"/>
                          </a:lnTo>
                          <a:lnTo>
                            <a:pt x="604" y="1291"/>
                          </a:lnTo>
                          <a:lnTo>
                            <a:pt x="608" y="1274"/>
                          </a:lnTo>
                          <a:lnTo>
                            <a:pt x="610" y="1255"/>
                          </a:lnTo>
                          <a:lnTo>
                            <a:pt x="616" y="1238"/>
                          </a:lnTo>
                          <a:lnTo>
                            <a:pt x="620" y="1219"/>
                          </a:lnTo>
                          <a:lnTo>
                            <a:pt x="625" y="1201"/>
                          </a:lnTo>
                          <a:lnTo>
                            <a:pt x="627" y="1184"/>
                          </a:lnTo>
                          <a:lnTo>
                            <a:pt x="631" y="1167"/>
                          </a:lnTo>
                          <a:lnTo>
                            <a:pt x="633" y="1146"/>
                          </a:lnTo>
                          <a:lnTo>
                            <a:pt x="637" y="1127"/>
                          </a:lnTo>
                          <a:lnTo>
                            <a:pt x="639" y="1106"/>
                          </a:lnTo>
                          <a:lnTo>
                            <a:pt x="642" y="1087"/>
                          </a:lnTo>
                          <a:lnTo>
                            <a:pt x="642" y="1068"/>
                          </a:lnTo>
                          <a:lnTo>
                            <a:pt x="646" y="1047"/>
                          </a:lnTo>
                          <a:lnTo>
                            <a:pt x="648" y="1027"/>
                          </a:lnTo>
                          <a:lnTo>
                            <a:pt x="650" y="1008"/>
                          </a:lnTo>
                          <a:lnTo>
                            <a:pt x="650" y="985"/>
                          </a:lnTo>
                          <a:lnTo>
                            <a:pt x="652" y="964"/>
                          </a:lnTo>
                          <a:lnTo>
                            <a:pt x="654" y="943"/>
                          </a:lnTo>
                          <a:lnTo>
                            <a:pt x="656" y="924"/>
                          </a:lnTo>
                          <a:lnTo>
                            <a:pt x="656" y="901"/>
                          </a:lnTo>
                          <a:lnTo>
                            <a:pt x="658" y="880"/>
                          </a:lnTo>
                          <a:lnTo>
                            <a:pt x="658" y="859"/>
                          </a:lnTo>
                          <a:lnTo>
                            <a:pt x="660" y="838"/>
                          </a:lnTo>
                          <a:lnTo>
                            <a:pt x="658" y="816"/>
                          </a:lnTo>
                          <a:lnTo>
                            <a:pt x="658" y="795"/>
                          </a:lnTo>
                          <a:lnTo>
                            <a:pt x="656" y="772"/>
                          </a:lnTo>
                          <a:lnTo>
                            <a:pt x="656" y="751"/>
                          </a:lnTo>
                          <a:lnTo>
                            <a:pt x="654" y="730"/>
                          </a:lnTo>
                          <a:lnTo>
                            <a:pt x="652" y="711"/>
                          </a:lnTo>
                          <a:lnTo>
                            <a:pt x="650" y="688"/>
                          </a:lnTo>
                          <a:lnTo>
                            <a:pt x="650" y="669"/>
                          </a:lnTo>
                          <a:lnTo>
                            <a:pt x="648" y="646"/>
                          </a:lnTo>
                          <a:lnTo>
                            <a:pt x="646" y="625"/>
                          </a:lnTo>
                          <a:lnTo>
                            <a:pt x="642" y="605"/>
                          </a:lnTo>
                          <a:lnTo>
                            <a:pt x="642" y="587"/>
                          </a:lnTo>
                          <a:lnTo>
                            <a:pt x="639" y="568"/>
                          </a:lnTo>
                          <a:lnTo>
                            <a:pt x="637" y="549"/>
                          </a:lnTo>
                          <a:lnTo>
                            <a:pt x="633" y="528"/>
                          </a:lnTo>
                          <a:lnTo>
                            <a:pt x="631" y="509"/>
                          </a:lnTo>
                          <a:lnTo>
                            <a:pt x="627" y="490"/>
                          </a:lnTo>
                          <a:lnTo>
                            <a:pt x="625" y="471"/>
                          </a:lnTo>
                          <a:lnTo>
                            <a:pt x="620" y="452"/>
                          </a:lnTo>
                          <a:lnTo>
                            <a:pt x="616" y="435"/>
                          </a:lnTo>
                          <a:lnTo>
                            <a:pt x="610" y="416"/>
                          </a:lnTo>
                          <a:lnTo>
                            <a:pt x="608" y="401"/>
                          </a:lnTo>
                          <a:lnTo>
                            <a:pt x="604" y="384"/>
                          </a:lnTo>
                          <a:lnTo>
                            <a:pt x="601" y="367"/>
                          </a:lnTo>
                          <a:lnTo>
                            <a:pt x="595" y="350"/>
                          </a:lnTo>
                          <a:lnTo>
                            <a:pt x="589" y="335"/>
                          </a:lnTo>
                          <a:lnTo>
                            <a:pt x="587" y="317"/>
                          </a:lnTo>
                          <a:lnTo>
                            <a:pt x="582" y="302"/>
                          </a:lnTo>
                          <a:lnTo>
                            <a:pt x="574" y="285"/>
                          </a:lnTo>
                          <a:lnTo>
                            <a:pt x="570" y="272"/>
                          </a:lnTo>
                          <a:lnTo>
                            <a:pt x="566" y="259"/>
                          </a:lnTo>
                          <a:lnTo>
                            <a:pt x="561" y="245"/>
                          </a:lnTo>
                          <a:lnTo>
                            <a:pt x="555" y="230"/>
                          </a:lnTo>
                          <a:lnTo>
                            <a:pt x="549" y="215"/>
                          </a:lnTo>
                          <a:lnTo>
                            <a:pt x="542" y="202"/>
                          </a:lnTo>
                          <a:lnTo>
                            <a:pt x="536" y="188"/>
                          </a:lnTo>
                          <a:lnTo>
                            <a:pt x="528" y="175"/>
                          </a:lnTo>
                          <a:lnTo>
                            <a:pt x="523" y="164"/>
                          </a:lnTo>
                          <a:lnTo>
                            <a:pt x="517" y="150"/>
                          </a:lnTo>
                          <a:lnTo>
                            <a:pt x="509" y="143"/>
                          </a:lnTo>
                          <a:lnTo>
                            <a:pt x="502" y="127"/>
                          </a:lnTo>
                          <a:lnTo>
                            <a:pt x="496" y="118"/>
                          </a:lnTo>
                          <a:lnTo>
                            <a:pt x="488" y="106"/>
                          </a:lnTo>
                          <a:lnTo>
                            <a:pt x="483" y="99"/>
                          </a:lnTo>
                          <a:lnTo>
                            <a:pt x="473" y="89"/>
                          </a:lnTo>
                          <a:lnTo>
                            <a:pt x="468" y="80"/>
                          </a:lnTo>
                          <a:lnTo>
                            <a:pt x="462" y="70"/>
                          </a:lnTo>
                          <a:lnTo>
                            <a:pt x="454" y="63"/>
                          </a:lnTo>
                          <a:lnTo>
                            <a:pt x="439" y="48"/>
                          </a:lnTo>
                          <a:lnTo>
                            <a:pt x="424" y="34"/>
                          </a:lnTo>
                          <a:lnTo>
                            <a:pt x="409" y="23"/>
                          </a:lnTo>
                          <a:lnTo>
                            <a:pt x="393" y="15"/>
                          </a:lnTo>
                          <a:lnTo>
                            <a:pt x="376" y="6"/>
                          </a:lnTo>
                          <a:lnTo>
                            <a:pt x="359" y="2"/>
                          </a:lnTo>
                          <a:lnTo>
                            <a:pt x="342" y="0"/>
                          </a:lnTo>
                          <a:lnTo>
                            <a:pt x="327" y="0"/>
                          </a:lnTo>
                          <a:lnTo>
                            <a:pt x="317" y="0"/>
                          </a:lnTo>
                          <a:lnTo>
                            <a:pt x="308" y="0"/>
                          </a:lnTo>
                          <a:lnTo>
                            <a:pt x="300" y="0"/>
                          </a:lnTo>
                          <a:lnTo>
                            <a:pt x="291" y="2"/>
                          </a:lnTo>
                          <a:lnTo>
                            <a:pt x="274" y="6"/>
                          </a:lnTo>
                          <a:lnTo>
                            <a:pt x="258" y="15"/>
                          </a:lnTo>
                          <a:lnTo>
                            <a:pt x="241" y="23"/>
                          </a:lnTo>
                          <a:lnTo>
                            <a:pt x="226" y="34"/>
                          </a:lnTo>
                          <a:lnTo>
                            <a:pt x="213" y="48"/>
                          </a:lnTo>
                          <a:lnTo>
                            <a:pt x="198" y="63"/>
                          </a:lnTo>
                          <a:lnTo>
                            <a:pt x="188" y="70"/>
                          </a:lnTo>
                          <a:lnTo>
                            <a:pt x="180" y="80"/>
                          </a:lnTo>
                          <a:lnTo>
                            <a:pt x="173" y="89"/>
                          </a:lnTo>
                          <a:lnTo>
                            <a:pt x="167" y="99"/>
                          </a:lnTo>
                          <a:lnTo>
                            <a:pt x="160" y="106"/>
                          </a:lnTo>
                          <a:lnTo>
                            <a:pt x="152" y="118"/>
                          </a:lnTo>
                          <a:lnTo>
                            <a:pt x="144" y="127"/>
                          </a:lnTo>
                          <a:lnTo>
                            <a:pt x="140" y="143"/>
                          </a:lnTo>
                          <a:lnTo>
                            <a:pt x="133" y="150"/>
                          </a:lnTo>
                          <a:lnTo>
                            <a:pt x="127" y="164"/>
                          </a:lnTo>
                          <a:lnTo>
                            <a:pt x="121" y="175"/>
                          </a:lnTo>
                          <a:lnTo>
                            <a:pt x="116" y="188"/>
                          </a:lnTo>
                          <a:lnTo>
                            <a:pt x="110" y="202"/>
                          </a:lnTo>
                          <a:lnTo>
                            <a:pt x="104" y="215"/>
                          </a:lnTo>
                          <a:lnTo>
                            <a:pt x="99" y="230"/>
                          </a:lnTo>
                          <a:lnTo>
                            <a:pt x="93" y="245"/>
                          </a:lnTo>
                          <a:lnTo>
                            <a:pt x="89" y="259"/>
                          </a:lnTo>
                          <a:lnTo>
                            <a:pt x="82" y="272"/>
                          </a:lnTo>
                          <a:lnTo>
                            <a:pt x="76" y="285"/>
                          </a:lnTo>
                          <a:lnTo>
                            <a:pt x="74" y="302"/>
                          </a:lnTo>
                          <a:lnTo>
                            <a:pt x="68" y="317"/>
                          </a:lnTo>
                          <a:lnTo>
                            <a:pt x="63" y="335"/>
                          </a:lnTo>
                          <a:lnTo>
                            <a:pt x="57" y="350"/>
                          </a:lnTo>
                          <a:lnTo>
                            <a:pt x="53" y="367"/>
                          </a:lnTo>
                          <a:lnTo>
                            <a:pt x="49" y="384"/>
                          </a:lnTo>
                          <a:lnTo>
                            <a:pt x="44" y="401"/>
                          </a:lnTo>
                          <a:lnTo>
                            <a:pt x="40" y="416"/>
                          </a:lnTo>
                          <a:lnTo>
                            <a:pt x="38" y="435"/>
                          </a:lnTo>
                          <a:lnTo>
                            <a:pt x="34" y="452"/>
                          </a:lnTo>
                          <a:lnTo>
                            <a:pt x="30" y="471"/>
                          </a:lnTo>
                          <a:lnTo>
                            <a:pt x="26" y="490"/>
                          </a:lnTo>
                          <a:lnTo>
                            <a:pt x="25" y="509"/>
                          </a:lnTo>
                          <a:lnTo>
                            <a:pt x="21" y="528"/>
                          </a:lnTo>
                          <a:lnTo>
                            <a:pt x="17" y="549"/>
                          </a:lnTo>
                          <a:lnTo>
                            <a:pt x="13" y="568"/>
                          </a:lnTo>
                          <a:lnTo>
                            <a:pt x="13" y="587"/>
                          </a:lnTo>
                          <a:lnTo>
                            <a:pt x="9" y="605"/>
                          </a:lnTo>
                          <a:lnTo>
                            <a:pt x="7" y="625"/>
                          </a:lnTo>
                          <a:lnTo>
                            <a:pt x="4" y="646"/>
                          </a:lnTo>
                          <a:lnTo>
                            <a:pt x="4" y="669"/>
                          </a:lnTo>
                          <a:lnTo>
                            <a:pt x="2" y="688"/>
                          </a:lnTo>
                          <a:lnTo>
                            <a:pt x="2" y="711"/>
                          </a:lnTo>
                          <a:lnTo>
                            <a:pt x="0" y="730"/>
                          </a:lnTo>
                          <a:lnTo>
                            <a:pt x="0" y="751"/>
                          </a:lnTo>
                          <a:lnTo>
                            <a:pt x="0" y="772"/>
                          </a:lnTo>
                          <a:lnTo>
                            <a:pt x="0" y="795"/>
                          </a:lnTo>
                          <a:lnTo>
                            <a:pt x="0" y="816"/>
                          </a:lnTo>
                          <a:lnTo>
                            <a:pt x="0" y="838"/>
                          </a:lnTo>
                          <a:lnTo>
                            <a:pt x="0" y="859"/>
                          </a:lnTo>
                          <a:lnTo>
                            <a:pt x="0" y="880"/>
                          </a:lnTo>
                          <a:lnTo>
                            <a:pt x="0" y="901"/>
                          </a:lnTo>
                          <a:lnTo>
                            <a:pt x="0" y="924"/>
                          </a:lnTo>
                          <a:lnTo>
                            <a:pt x="0" y="943"/>
                          </a:lnTo>
                          <a:lnTo>
                            <a:pt x="2" y="964"/>
                          </a:lnTo>
                          <a:lnTo>
                            <a:pt x="2" y="985"/>
                          </a:lnTo>
                          <a:lnTo>
                            <a:pt x="4" y="1008"/>
                          </a:lnTo>
                          <a:lnTo>
                            <a:pt x="4" y="1027"/>
                          </a:lnTo>
                          <a:lnTo>
                            <a:pt x="7" y="1047"/>
                          </a:lnTo>
                          <a:lnTo>
                            <a:pt x="9" y="1068"/>
                          </a:lnTo>
                          <a:lnTo>
                            <a:pt x="13" y="1087"/>
                          </a:lnTo>
                          <a:lnTo>
                            <a:pt x="13" y="1106"/>
                          </a:lnTo>
                          <a:lnTo>
                            <a:pt x="17" y="1127"/>
                          </a:lnTo>
                          <a:lnTo>
                            <a:pt x="21" y="1146"/>
                          </a:lnTo>
                          <a:lnTo>
                            <a:pt x="25" y="1167"/>
                          </a:lnTo>
                          <a:lnTo>
                            <a:pt x="26" y="1184"/>
                          </a:lnTo>
                          <a:lnTo>
                            <a:pt x="30" y="1201"/>
                          </a:lnTo>
                          <a:lnTo>
                            <a:pt x="34" y="1219"/>
                          </a:lnTo>
                          <a:lnTo>
                            <a:pt x="38" y="1238"/>
                          </a:lnTo>
                          <a:lnTo>
                            <a:pt x="40" y="1255"/>
                          </a:lnTo>
                          <a:lnTo>
                            <a:pt x="44" y="1274"/>
                          </a:lnTo>
                          <a:lnTo>
                            <a:pt x="49" y="1291"/>
                          </a:lnTo>
                          <a:lnTo>
                            <a:pt x="53" y="1310"/>
                          </a:lnTo>
                          <a:lnTo>
                            <a:pt x="57" y="1325"/>
                          </a:lnTo>
                          <a:lnTo>
                            <a:pt x="63" y="1340"/>
                          </a:lnTo>
                          <a:lnTo>
                            <a:pt x="68" y="1355"/>
                          </a:lnTo>
                          <a:lnTo>
                            <a:pt x="74" y="1374"/>
                          </a:lnTo>
                          <a:lnTo>
                            <a:pt x="76" y="1388"/>
                          </a:lnTo>
                          <a:lnTo>
                            <a:pt x="82" y="1405"/>
                          </a:lnTo>
                          <a:lnTo>
                            <a:pt x="89" y="1418"/>
                          </a:lnTo>
                          <a:lnTo>
                            <a:pt x="93" y="1435"/>
                          </a:lnTo>
                          <a:lnTo>
                            <a:pt x="99" y="1447"/>
                          </a:lnTo>
                          <a:lnTo>
                            <a:pt x="104" y="1460"/>
                          </a:lnTo>
                          <a:lnTo>
                            <a:pt x="110" y="1475"/>
                          </a:lnTo>
                          <a:lnTo>
                            <a:pt x="116" y="1487"/>
                          </a:lnTo>
                          <a:lnTo>
                            <a:pt x="121" y="1496"/>
                          </a:lnTo>
                          <a:lnTo>
                            <a:pt x="127" y="1511"/>
                          </a:lnTo>
                          <a:lnTo>
                            <a:pt x="133" y="1523"/>
                          </a:lnTo>
                          <a:lnTo>
                            <a:pt x="140" y="1536"/>
                          </a:lnTo>
                          <a:lnTo>
                            <a:pt x="144" y="1547"/>
                          </a:lnTo>
                          <a:lnTo>
                            <a:pt x="152" y="1557"/>
                          </a:lnTo>
                          <a:lnTo>
                            <a:pt x="160" y="1566"/>
                          </a:lnTo>
                          <a:lnTo>
                            <a:pt x="167" y="1578"/>
                          </a:lnTo>
                          <a:lnTo>
                            <a:pt x="173" y="1585"/>
                          </a:lnTo>
                          <a:lnTo>
                            <a:pt x="180" y="1597"/>
                          </a:lnTo>
                          <a:lnTo>
                            <a:pt x="188" y="1604"/>
                          </a:lnTo>
                          <a:lnTo>
                            <a:pt x="198" y="1616"/>
                          </a:lnTo>
                          <a:lnTo>
                            <a:pt x="213" y="1627"/>
                          </a:lnTo>
                          <a:lnTo>
                            <a:pt x="226" y="1641"/>
                          </a:lnTo>
                          <a:lnTo>
                            <a:pt x="241" y="1654"/>
                          </a:lnTo>
                          <a:lnTo>
                            <a:pt x="258" y="1663"/>
                          </a:lnTo>
                          <a:lnTo>
                            <a:pt x="274" y="1671"/>
                          </a:lnTo>
                          <a:lnTo>
                            <a:pt x="291" y="1677"/>
                          </a:lnTo>
                          <a:lnTo>
                            <a:pt x="300" y="1677"/>
                          </a:lnTo>
                          <a:lnTo>
                            <a:pt x="308" y="1679"/>
                          </a:lnTo>
                          <a:lnTo>
                            <a:pt x="317" y="1679"/>
                          </a:lnTo>
                          <a:lnTo>
                            <a:pt x="327" y="1680"/>
                          </a:lnTo>
                          <a:lnTo>
                            <a:pt x="327" y="16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3" name="Freeform 33"/>
                    <p:cNvSpPr>
                      <a:spLocks/>
                    </p:cNvSpPr>
                    <p:nvPr>
                      <p:custDataLst>
                        <p:tags r:id="rId5"/>
                      </p:custDataLst>
                    </p:nvPr>
                  </p:nvSpPr>
                  <p:spPr bwMode="auto">
                    <a:xfrm>
                      <a:off x="10274301" y="8772525"/>
                      <a:ext cx="284163" cy="809625"/>
                    </a:xfrm>
                    <a:custGeom>
                      <a:avLst/>
                      <a:gdLst>
                        <a:gd name="T0" fmla="*/ 221 w 357"/>
                        <a:gd name="T1" fmla="*/ 1002 h 1019"/>
                        <a:gd name="T2" fmla="*/ 251 w 357"/>
                        <a:gd name="T3" fmla="*/ 967 h 1019"/>
                        <a:gd name="T4" fmla="*/ 281 w 357"/>
                        <a:gd name="T5" fmla="*/ 914 h 1019"/>
                        <a:gd name="T6" fmla="*/ 304 w 357"/>
                        <a:gd name="T7" fmla="*/ 859 h 1019"/>
                        <a:gd name="T8" fmla="*/ 316 w 357"/>
                        <a:gd name="T9" fmla="*/ 821 h 1019"/>
                        <a:gd name="T10" fmla="*/ 325 w 357"/>
                        <a:gd name="T11" fmla="*/ 781 h 1019"/>
                        <a:gd name="T12" fmla="*/ 335 w 357"/>
                        <a:gd name="T13" fmla="*/ 739 h 1019"/>
                        <a:gd name="T14" fmla="*/ 340 w 357"/>
                        <a:gd name="T15" fmla="*/ 694 h 1019"/>
                        <a:gd name="T16" fmla="*/ 348 w 357"/>
                        <a:gd name="T17" fmla="*/ 646 h 1019"/>
                        <a:gd name="T18" fmla="*/ 352 w 357"/>
                        <a:gd name="T19" fmla="*/ 597 h 1019"/>
                        <a:gd name="T20" fmla="*/ 356 w 357"/>
                        <a:gd name="T21" fmla="*/ 545 h 1019"/>
                        <a:gd name="T22" fmla="*/ 356 w 357"/>
                        <a:gd name="T23" fmla="*/ 496 h 1019"/>
                        <a:gd name="T24" fmla="*/ 354 w 357"/>
                        <a:gd name="T25" fmla="*/ 443 h 1019"/>
                        <a:gd name="T26" fmla="*/ 352 w 357"/>
                        <a:gd name="T27" fmla="*/ 393 h 1019"/>
                        <a:gd name="T28" fmla="*/ 344 w 357"/>
                        <a:gd name="T29" fmla="*/ 346 h 1019"/>
                        <a:gd name="T30" fmla="*/ 338 w 357"/>
                        <a:gd name="T31" fmla="*/ 300 h 1019"/>
                        <a:gd name="T32" fmla="*/ 331 w 357"/>
                        <a:gd name="T33" fmla="*/ 257 h 1019"/>
                        <a:gd name="T34" fmla="*/ 319 w 357"/>
                        <a:gd name="T35" fmla="*/ 215 h 1019"/>
                        <a:gd name="T36" fmla="*/ 310 w 357"/>
                        <a:gd name="T37" fmla="*/ 177 h 1019"/>
                        <a:gd name="T38" fmla="*/ 298 w 357"/>
                        <a:gd name="T39" fmla="*/ 141 h 1019"/>
                        <a:gd name="T40" fmla="*/ 281 w 357"/>
                        <a:gd name="T41" fmla="*/ 99 h 1019"/>
                        <a:gd name="T42" fmla="*/ 251 w 357"/>
                        <a:gd name="T43" fmla="*/ 49 h 1019"/>
                        <a:gd name="T44" fmla="*/ 221 w 357"/>
                        <a:gd name="T45" fmla="*/ 15 h 1019"/>
                        <a:gd name="T46" fmla="*/ 169 w 357"/>
                        <a:gd name="T47" fmla="*/ 0 h 1019"/>
                        <a:gd name="T48" fmla="*/ 131 w 357"/>
                        <a:gd name="T49" fmla="*/ 15 h 1019"/>
                        <a:gd name="T50" fmla="*/ 99 w 357"/>
                        <a:gd name="T51" fmla="*/ 49 h 1019"/>
                        <a:gd name="T52" fmla="*/ 67 w 357"/>
                        <a:gd name="T53" fmla="*/ 99 h 1019"/>
                        <a:gd name="T54" fmla="*/ 51 w 357"/>
                        <a:gd name="T55" fmla="*/ 141 h 1019"/>
                        <a:gd name="T56" fmla="*/ 40 w 357"/>
                        <a:gd name="T57" fmla="*/ 177 h 1019"/>
                        <a:gd name="T58" fmla="*/ 30 w 357"/>
                        <a:gd name="T59" fmla="*/ 215 h 1019"/>
                        <a:gd name="T60" fmla="*/ 21 w 357"/>
                        <a:gd name="T61" fmla="*/ 257 h 1019"/>
                        <a:gd name="T62" fmla="*/ 13 w 357"/>
                        <a:gd name="T63" fmla="*/ 300 h 1019"/>
                        <a:gd name="T64" fmla="*/ 6 w 357"/>
                        <a:gd name="T65" fmla="*/ 346 h 1019"/>
                        <a:gd name="T66" fmla="*/ 2 w 357"/>
                        <a:gd name="T67" fmla="*/ 393 h 1019"/>
                        <a:gd name="T68" fmla="*/ 0 w 357"/>
                        <a:gd name="T69" fmla="*/ 443 h 1019"/>
                        <a:gd name="T70" fmla="*/ 0 w 357"/>
                        <a:gd name="T71" fmla="*/ 496 h 1019"/>
                        <a:gd name="T72" fmla="*/ 0 w 357"/>
                        <a:gd name="T73" fmla="*/ 545 h 1019"/>
                        <a:gd name="T74" fmla="*/ 0 w 357"/>
                        <a:gd name="T75" fmla="*/ 597 h 1019"/>
                        <a:gd name="T76" fmla="*/ 4 w 357"/>
                        <a:gd name="T77" fmla="*/ 646 h 1019"/>
                        <a:gd name="T78" fmla="*/ 9 w 357"/>
                        <a:gd name="T79" fmla="*/ 694 h 1019"/>
                        <a:gd name="T80" fmla="*/ 15 w 357"/>
                        <a:gd name="T81" fmla="*/ 739 h 1019"/>
                        <a:gd name="T82" fmla="*/ 25 w 357"/>
                        <a:gd name="T83" fmla="*/ 781 h 1019"/>
                        <a:gd name="T84" fmla="*/ 34 w 357"/>
                        <a:gd name="T85" fmla="*/ 821 h 1019"/>
                        <a:gd name="T86" fmla="*/ 46 w 357"/>
                        <a:gd name="T87" fmla="*/ 859 h 1019"/>
                        <a:gd name="T88" fmla="*/ 67 w 357"/>
                        <a:gd name="T89" fmla="*/ 914 h 1019"/>
                        <a:gd name="T90" fmla="*/ 99 w 357"/>
                        <a:gd name="T91" fmla="*/ 967 h 1019"/>
                        <a:gd name="T92" fmla="*/ 131 w 357"/>
                        <a:gd name="T93" fmla="*/ 1002 h 1019"/>
                        <a:gd name="T94" fmla="*/ 169 w 357"/>
                        <a:gd name="T95" fmla="*/ 1017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1019">
                          <a:moveTo>
                            <a:pt x="179" y="1019"/>
                          </a:moveTo>
                          <a:lnTo>
                            <a:pt x="194" y="1015"/>
                          </a:lnTo>
                          <a:lnTo>
                            <a:pt x="211" y="1005"/>
                          </a:lnTo>
                          <a:lnTo>
                            <a:pt x="221" y="1002"/>
                          </a:lnTo>
                          <a:lnTo>
                            <a:pt x="228" y="994"/>
                          </a:lnTo>
                          <a:lnTo>
                            <a:pt x="236" y="986"/>
                          </a:lnTo>
                          <a:lnTo>
                            <a:pt x="245" y="977"/>
                          </a:lnTo>
                          <a:lnTo>
                            <a:pt x="251" y="967"/>
                          </a:lnTo>
                          <a:lnTo>
                            <a:pt x="260" y="954"/>
                          </a:lnTo>
                          <a:lnTo>
                            <a:pt x="266" y="943"/>
                          </a:lnTo>
                          <a:lnTo>
                            <a:pt x="276" y="929"/>
                          </a:lnTo>
                          <a:lnTo>
                            <a:pt x="281" y="914"/>
                          </a:lnTo>
                          <a:lnTo>
                            <a:pt x="289" y="899"/>
                          </a:lnTo>
                          <a:lnTo>
                            <a:pt x="297" y="884"/>
                          </a:lnTo>
                          <a:lnTo>
                            <a:pt x="302" y="867"/>
                          </a:lnTo>
                          <a:lnTo>
                            <a:pt x="304" y="859"/>
                          </a:lnTo>
                          <a:lnTo>
                            <a:pt x="308" y="848"/>
                          </a:lnTo>
                          <a:lnTo>
                            <a:pt x="310" y="840"/>
                          </a:lnTo>
                          <a:lnTo>
                            <a:pt x="314" y="829"/>
                          </a:lnTo>
                          <a:lnTo>
                            <a:pt x="316" y="821"/>
                          </a:lnTo>
                          <a:lnTo>
                            <a:pt x="318" y="810"/>
                          </a:lnTo>
                          <a:lnTo>
                            <a:pt x="319" y="802"/>
                          </a:lnTo>
                          <a:lnTo>
                            <a:pt x="323" y="793"/>
                          </a:lnTo>
                          <a:lnTo>
                            <a:pt x="325" y="781"/>
                          </a:lnTo>
                          <a:lnTo>
                            <a:pt x="329" y="770"/>
                          </a:lnTo>
                          <a:lnTo>
                            <a:pt x="331" y="758"/>
                          </a:lnTo>
                          <a:lnTo>
                            <a:pt x="335" y="749"/>
                          </a:lnTo>
                          <a:lnTo>
                            <a:pt x="335" y="739"/>
                          </a:lnTo>
                          <a:lnTo>
                            <a:pt x="337" y="726"/>
                          </a:lnTo>
                          <a:lnTo>
                            <a:pt x="338" y="717"/>
                          </a:lnTo>
                          <a:lnTo>
                            <a:pt x="340" y="705"/>
                          </a:lnTo>
                          <a:lnTo>
                            <a:pt x="340" y="694"/>
                          </a:lnTo>
                          <a:lnTo>
                            <a:pt x="342" y="684"/>
                          </a:lnTo>
                          <a:lnTo>
                            <a:pt x="344" y="669"/>
                          </a:lnTo>
                          <a:lnTo>
                            <a:pt x="346" y="660"/>
                          </a:lnTo>
                          <a:lnTo>
                            <a:pt x="348" y="646"/>
                          </a:lnTo>
                          <a:lnTo>
                            <a:pt x="350" y="635"/>
                          </a:lnTo>
                          <a:lnTo>
                            <a:pt x="352" y="621"/>
                          </a:lnTo>
                          <a:lnTo>
                            <a:pt x="352" y="612"/>
                          </a:lnTo>
                          <a:lnTo>
                            <a:pt x="352" y="597"/>
                          </a:lnTo>
                          <a:lnTo>
                            <a:pt x="354" y="585"/>
                          </a:lnTo>
                          <a:lnTo>
                            <a:pt x="354" y="572"/>
                          </a:lnTo>
                          <a:lnTo>
                            <a:pt x="356" y="561"/>
                          </a:lnTo>
                          <a:lnTo>
                            <a:pt x="356" y="545"/>
                          </a:lnTo>
                          <a:lnTo>
                            <a:pt x="356" y="536"/>
                          </a:lnTo>
                          <a:lnTo>
                            <a:pt x="356" y="523"/>
                          </a:lnTo>
                          <a:lnTo>
                            <a:pt x="357" y="509"/>
                          </a:lnTo>
                          <a:lnTo>
                            <a:pt x="356" y="496"/>
                          </a:lnTo>
                          <a:lnTo>
                            <a:pt x="356" y="483"/>
                          </a:lnTo>
                          <a:lnTo>
                            <a:pt x="356" y="471"/>
                          </a:lnTo>
                          <a:lnTo>
                            <a:pt x="356" y="458"/>
                          </a:lnTo>
                          <a:lnTo>
                            <a:pt x="354" y="443"/>
                          </a:lnTo>
                          <a:lnTo>
                            <a:pt x="354" y="431"/>
                          </a:lnTo>
                          <a:lnTo>
                            <a:pt x="352" y="418"/>
                          </a:lnTo>
                          <a:lnTo>
                            <a:pt x="352" y="407"/>
                          </a:lnTo>
                          <a:lnTo>
                            <a:pt x="352" y="393"/>
                          </a:lnTo>
                          <a:lnTo>
                            <a:pt x="350" y="382"/>
                          </a:lnTo>
                          <a:lnTo>
                            <a:pt x="348" y="369"/>
                          </a:lnTo>
                          <a:lnTo>
                            <a:pt x="346" y="359"/>
                          </a:lnTo>
                          <a:lnTo>
                            <a:pt x="344" y="346"/>
                          </a:lnTo>
                          <a:lnTo>
                            <a:pt x="342" y="334"/>
                          </a:lnTo>
                          <a:lnTo>
                            <a:pt x="340" y="321"/>
                          </a:lnTo>
                          <a:lnTo>
                            <a:pt x="340" y="312"/>
                          </a:lnTo>
                          <a:lnTo>
                            <a:pt x="338" y="300"/>
                          </a:lnTo>
                          <a:lnTo>
                            <a:pt x="337" y="289"/>
                          </a:lnTo>
                          <a:lnTo>
                            <a:pt x="335" y="276"/>
                          </a:lnTo>
                          <a:lnTo>
                            <a:pt x="335" y="266"/>
                          </a:lnTo>
                          <a:lnTo>
                            <a:pt x="331" y="257"/>
                          </a:lnTo>
                          <a:lnTo>
                            <a:pt x="329" y="243"/>
                          </a:lnTo>
                          <a:lnTo>
                            <a:pt x="325" y="236"/>
                          </a:lnTo>
                          <a:lnTo>
                            <a:pt x="323" y="224"/>
                          </a:lnTo>
                          <a:lnTo>
                            <a:pt x="319" y="215"/>
                          </a:lnTo>
                          <a:lnTo>
                            <a:pt x="318" y="205"/>
                          </a:lnTo>
                          <a:lnTo>
                            <a:pt x="316" y="196"/>
                          </a:lnTo>
                          <a:lnTo>
                            <a:pt x="314" y="186"/>
                          </a:lnTo>
                          <a:lnTo>
                            <a:pt x="310" y="177"/>
                          </a:lnTo>
                          <a:lnTo>
                            <a:pt x="308" y="167"/>
                          </a:lnTo>
                          <a:lnTo>
                            <a:pt x="304" y="158"/>
                          </a:lnTo>
                          <a:lnTo>
                            <a:pt x="302" y="152"/>
                          </a:lnTo>
                          <a:lnTo>
                            <a:pt x="298" y="141"/>
                          </a:lnTo>
                          <a:lnTo>
                            <a:pt x="297" y="133"/>
                          </a:lnTo>
                          <a:lnTo>
                            <a:pt x="293" y="123"/>
                          </a:lnTo>
                          <a:lnTo>
                            <a:pt x="289" y="116"/>
                          </a:lnTo>
                          <a:lnTo>
                            <a:pt x="281" y="99"/>
                          </a:lnTo>
                          <a:lnTo>
                            <a:pt x="276" y="85"/>
                          </a:lnTo>
                          <a:lnTo>
                            <a:pt x="266" y="72"/>
                          </a:lnTo>
                          <a:lnTo>
                            <a:pt x="260" y="61"/>
                          </a:lnTo>
                          <a:lnTo>
                            <a:pt x="251" y="49"/>
                          </a:lnTo>
                          <a:lnTo>
                            <a:pt x="245" y="40"/>
                          </a:lnTo>
                          <a:lnTo>
                            <a:pt x="236" y="30"/>
                          </a:lnTo>
                          <a:lnTo>
                            <a:pt x="228" y="23"/>
                          </a:lnTo>
                          <a:lnTo>
                            <a:pt x="221" y="15"/>
                          </a:lnTo>
                          <a:lnTo>
                            <a:pt x="211" y="9"/>
                          </a:lnTo>
                          <a:lnTo>
                            <a:pt x="194" y="2"/>
                          </a:lnTo>
                          <a:lnTo>
                            <a:pt x="179" y="0"/>
                          </a:lnTo>
                          <a:lnTo>
                            <a:pt x="169" y="0"/>
                          </a:lnTo>
                          <a:lnTo>
                            <a:pt x="160" y="2"/>
                          </a:lnTo>
                          <a:lnTo>
                            <a:pt x="150" y="6"/>
                          </a:lnTo>
                          <a:lnTo>
                            <a:pt x="141" y="9"/>
                          </a:lnTo>
                          <a:lnTo>
                            <a:pt x="131" y="15"/>
                          </a:lnTo>
                          <a:lnTo>
                            <a:pt x="122" y="23"/>
                          </a:lnTo>
                          <a:lnTo>
                            <a:pt x="116" y="30"/>
                          </a:lnTo>
                          <a:lnTo>
                            <a:pt x="106" y="40"/>
                          </a:lnTo>
                          <a:lnTo>
                            <a:pt x="99" y="49"/>
                          </a:lnTo>
                          <a:lnTo>
                            <a:pt x="89" y="61"/>
                          </a:lnTo>
                          <a:lnTo>
                            <a:pt x="82" y="72"/>
                          </a:lnTo>
                          <a:lnTo>
                            <a:pt x="76" y="85"/>
                          </a:lnTo>
                          <a:lnTo>
                            <a:pt x="67" y="99"/>
                          </a:lnTo>
                          <a:lnTo>
                            <a:pt x="63" y="116"/>
                          </a:lnTo>
                          <a:lnTo>
                            <a:pt x="59" y="123"/>
                          </a:lnTo>
                          <a:lnTo>
                            <a:pt x="55" y="133"/>
                          </a:lnTo>
                          <a:lnTo>
                            <a:pt x="51" y="141"/>
                          </a:lnTo>
                          <a:lnTo>
                            <a:pt x="49" y="152"/>
                          </a:lnTo>
                          <a:lnTo>
                            <a:pt x="46" y="158"/>
                          </a:lnTo>
                          <a:lnTo>
                            <a:pt x="44" y="167"/>
                          </a:lnTo>
                          <a:lnTo>
                            <a:pt x="40" y="177"/>
                          </a:lnTo>
                          <a:lnTo>
                            <a:pt x="38" y="186"/>
                          </a:lnTo>
                          <a:lnTo>
                            <a:pt x="34" y="196"/>
                          </a:lnTo>
                          <a:lnTo>
                            <a:pt x="32" y="205"/>
                          </a:lnTo>
                          <a:lnTo>
                            <a:pt x="30" y="215"/>
                          </a:lnTo>
                          <a:lnTo>
                            <a:pt x="29" y="224"/>
                          </a:lnTo>
                          <a:lnTo>
                            <a:pt x="25" y="236"/>
                          </a:lnTo>
                          <a:lnTo>
                            <a:pt x="23" y="243"/>
                          </a:lnTo>
                          <a:lnTo>
                            <a:pt x="21" y="257"/>
                          </a:lnTo>
                          <a:lnTo>
                            <a:pt x="19" y="266"/>
                          </a:lnTo>
                          <a:lnTo>
                            <a:pt x="15" y="276"/>
                          </a:lnTo>
                          <a:lnTo>
                            <a:pt x="15" y="289"/>
                          </a:lnTo>
                          <a:lnTo>
                            <a:pt x="13" y="300"/>
                          </a:lnTo>
                          <a:lnTo>
                            <a:pt x="13" y="312"/>
                          </a:lnTo>
                          <a:lnTo>
                            <a:pt x="9" y="321"/>
                          </a:lnTo>
                          <a:lnTo>
                            <a:pt x="8" y="334"/>
                          </a:lnTo>
                          <a:lnTo>
                            <a:pt x="6" y="346"/>
                          </a:lnTo>
                          <a:lnTo>
                            <a:pt x="6" y="359"/>
                          </a:lnTo>
                          <a:lnTo>
                            <a:pt x="4" y="369"/>
                          </a:lnTo>
                          <a:lnTo>
                            <a:pt x="2" y="382"/>
                          </a:lnTo>
                          <a:lnTo>
                            <a:pt x="2" y="393"/>
                          </a:lnTo>
                          <a:lnTo>
                            <a:pt x="2" y="407"/>
                          </a:lnTo>
                          <a:lnTo>
                            <a:pt x="0" y="418"/>
                          </a:lnTo>
                          <a:lnTo>
                            <a:pt x="0" y="431"/>
                          </a:lnTo>
                          <a:lnTo>
                            <a:pt x="0" y="443"/>
                          </a:lnTo>
                          <a:lnTo>
                            <a:pt x="0" y="458"/>
                          </a:lnTo>
                          <a:lnTo>
                            <a:pt x="0" y="471"/>
                          </a:lnTo>
                          <a:lnTo>
                            <a:pt x="0" y="483"/>
                          </a:lnTo>
                          <a:lnTo>
                            <a:pt x="0" y="496"/>
                          </a:lnTo>
                          <a:lnTo>
                            <a:pt x="0" y="509"/>
                          </a:lnTo>
                          <a:lnTo>
                            <a:pt x="0" y="523"/>
                          </a:lnTo>
                          <a:lnTo>
                            <a:pt x="0" y="536"/>
                          </a:lnTo>
                          <a:lnTo>
                            <a:pt x="0" y="545"/>
                          </a:lnTo>
                          <a:lnTo>
                            <a:pt x="0" y="561"/>
                          </a:lnTo>
                          <a:lnTo>
                            <a:pt x="0" y="572"/>
                          </a:lnTo>
                          <a:lnTo>
                            <a:pt x="0" y="585"/>
                          </a:lnTo>
                          <a:lnTo>
                            <a:pt x="0" y="597"/>
                          </a:lnTo>
                          <a:lnTo>
                            <a:pt x="2" y="612"/>
                          </a:lnTo>
                          <a:lnTo>
                            <a:pt x="2" y="621"/>
                          </a:lnTo>
                          <a:lnTo>
                            <a:pt x="2" y="635"/>
                          </a:lnTo>
                          <a:lnTo>
                            <a:pt x="4" y="646"/>
                          </a:lnTo>
                          <a:lnTo>
                            <a:pt x="6" y="660"/>
                          </a:lnTo>
                          <a:lnTo>
                            <a:pt x="6" y="669"/>
                          </a:lnTo>
                          <a:lnTo>
                            <a:pt x="8" y="684"/>
                          </a:lnTo>
                          <a:lnTo>
                            <a:pt x="9" y="694"/>
                          </a:lnTo>
                          <a:lnTo>
                            <a:pt x="13" y="705"/>
                          </a:lnTo>
                          <a:lnTo>
                            <a:pt x="13" y="717"/>
                          </a:lnTo>
                          <a:lnTo>
                            <a:pt x="15" y="726"/>
                          </a:lnTo>
                          <a:lnTo>
                            <a:pt x="15" y="739"/>
                          </a:lnTo>
                          <a:lnTo>
                            <a:pt x="19" y="749"/>
                          </a:lnTo>
                          <a:lnTo>
                            <a:pt x="21" y="758"/>
                          </a:lnTo>
                          <a:lnTo>
                            <a:pt x="23" y="770"/>
                          </a:lnTo>
                          <a:lnTo>
                            <a:pt x="25" y="781"/>
                          </a:lnTo>
                          <a:lnTo>
                            <a:pt x="29" y="793"/>
                          </a:lnTo>
                          <a:lnTo>
                            <a:pt x="30" y="802"/>
                          </a:lnTo>
                          <a:lnTo>
                            <a:pt x="32" y="810"/>
                          </a:lnTo>
                          <a:lnTo>
                            <a:pt x="34" y="821"/>
                          </a:lnTo>
                          <a:lnTo>
                            <a:pt x="38" y="829"/>
                          </a:lnTo>
                          <a:lnTo>
                            <a:pt x="40" y="840"/>
                          </a:lnTo>
                          <a:lnTo>
                            <a:pt x="44" y="848"/>
                          </a:lnTo>
                          <a:lnTo>
                            <a:pt x="46" y="859"/>
                          </a:lnTo>
                          <a:lnTo>
                            <a:pt x="49" y="867"/>
                          </a:lnTo>
                          <a:lnTo>
                            <a:pt x="55" y="884"/>
                          </a:lnTo>
                          <a:lnTo>
                            <a:pt x="63" y="899"/>
                          </a:lnTo>
                          <a:lnTo>
                            <a:pt x="67" y="914"/>
                          </a:lnTo>
                          <a:lnTo>
                            <a:pt x="76" y="929"/>
                          </a:lnTo>
                          <a:lnTo>
                            <a:pt x="82" y="943"/>
                          </a:lnTo>
                          <a:lnTo>
                            <a:pt x="89" y="954"/>
                          </a:lnTo>
                          <a:lnTo>
                            <a:pt x="99" y="967"/>
                          </a:lnTo>
                          <a:lnTo>
                            <a:pt x="106" y="977"/>
                          </a:lnTo>
                          <a:lnTo>
                            <a:pt x="116" y="986"/>
                          </a:lnTo>
                          <a:lnTo>
                            <a:pt x="122" y="994"/>
                          </a:lnTo>
                          <a:lnTo>
                            <a:pt x="131" y="1002"/>
                          </a:lnTo>
                          <a:lnTo>
                            <a:pt x="141" y="1005"/>
                          </a:lnTo>
                          <a:lnTo>
                            <a:pt x="150" y="1009"/>
                          </a:lnTo>
                          <a:lnTo>
                            <a:pt x="160" y="1015"/>
                          </a:lnTo>
                          <a:lnTo>
                            <a:pt x="169" y="1017"/>
                          </a:lnTo>
                          <a:lnTo>
                            <a:pt x="179" y="1019"/>
                          </a:lnTo>
                          <a:lnTo>
                            <a:pt x="179" y="1019"/>
                          </a:lnTo>
                          <a:close/>
                        </a:path>
                      </a:pathLst>
                    </a:custGeom>
                    <a:solidFill>
                      <a:schemeClr val="tx1"/>
                    </a:solidFill>
                    <a:ln w="9525">
                      <a:solidFill>
                        <a:schemeClr val="tx1"/>
                      </a:solidFill>
                      <a:round/>
                      <a:headEnd/>
                      <a:tailEnd/>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4" name="Freeform 34"/>
                    <p:cNvSpPr>
                      <a:spLocks/>
                    </p:cNvSpPr>
                    <p:nvPr>
                      <p:custDataLst>
                        <p:tags r:id="rId6"/>
                      </p:custDataLst>
                    </p:nvPr>
                  </p:nvSpPr>
                  <p:spPr bwMode="auto">
                    <a:xfrm>
                      <a:off x="10355263" y="9036050"/>
                      <a:ext cx="98425" cy="280988"/>
                    </a:xfrm>
                    <a:custGeom>
                      <a:avLst/>
                      <a:gdLst>
                        <a:gd name="T0" fmla="*/ 70 w 123"/>
                        <a:gd name="T1" fmla="*/ 349 h 353"/>
                        <a:gd name="T2" fmla="*/ 87 w 123"/>
                        <a:gd name="T3" fmla="*/ 330 h 353"/>
                        <a:gd name="T4" fmla="*/ 99 w 123"/>
                        <a:gd name="T5" fmla="*/ 311 h 353"/>
                        <a:gd name="T6" fmla="*/ 108 w 123"/>
                        <a:gd name="T7" fmla="*/ 287 h 353"/>
                        <a:gd name="T8" fmla="*/ 114 w 123"/>
                        <a:gd name="T9" fmla="*/ 258 h 353"/>
                        <a:gd name="T10" fmla="*/ 120 w 123"/>
                        <a:gd name="T11" fmla="*/ 228 h 353"/>
                        <a:gd name="T12" fmla="*/ 120 w 123"/>
                        <a:gd name="T13" fmla="*/ 201 h 353"/>
                        <a:gd name="T14" fmla="*/ 121 w 123"/>
                        <a:gd name="T15" fmla="*/ 184 h 353"/>
                        <a:gd name="T16" fmla="*/ 121 w 123"/>
                        <a:gd name="T17" fmla="*/ 167 h 353"/>
                        <a:gd name="T18" fmla="*/ 120 w 123"/>
                        <a:gd name="T19" fmla="*/ 148 h 353"/>
                        <a:gd name="T20" fmla="*/ 120 w 123"/>
                        <a:gd name="T21" fmla="*/ 121 h 353"/>
                        <a:gd name="T22" fmla="*/ 114 w 123"/>
                        <a:gd name="T23" fmla="*/ 89 h 353"/>
                        <a:gd name="T24" fmla="*/ 108 w 123"/>
                        <a:gd name="T25" fmla="*/ 62 h 353"/>
                        <a:gd name="T26" fmla="*/ 99 w 123"/>
                        <a:gd name="T27" fmla="*/ 38 h 353"/>
                        <a:gd name="T28" fmla="*/ 87 w 123"/>
                        <a:gd name="T29" fmla="*/ 19 h 353"/>
                        <a:gd name="T30" fmla="*/ 70 w 123"/>
                        <a:gd name="T31" fmla="*/ 3 h 353"/>
                        <a:gd name="T32" fmla="*/ 43 w 123"/>
                        <a:gd name="T33" fmla="*/ 3 h 353"/>
                        <a:gd name="T34" fmla="*/ 28 w 123"/>
                        <a:gd name="T35" fmla="*/ 19 h 353"/>
                        <a:gd name="T36" fmla="*/ 19 w 123"/>
                        <a:gd name="T37" fmla="*/ 38 h 353"/>
                        <a:gd name="T38" fmla="*/ 11 w 123"/>
                        <a:gd name="T39" fmla="*/ 62 h 353"/>
                        <a:gd name="T40" fmla="*/ 2 w 123"/>
                        <a:gd name="T41" fmla="*/ 89 h 353"/>
                        <a:gd name="T42" fmla="*/ 0 w 123"/>
                        <a:gd name="T43" fmla="*/ 121 h 353"/>
                        <a:gd name="T44" fmla="*/ 0 w 123"/>
                        <a:gd name="T45" fmla="*/ 148 h 353"/>
                        <a:gd name="T46" fmla="*/ 0 w 123"/>
                        <a:gd name="T47" fmla="*/ 167 h 353"/>
                        <a:gd name="T48" fmla="*/ 0 w 123"/>
                        <a:gd name="T49" fmla="*/ 184 h 353"/>
                        <a:gd name="T50" fmla="*/ 0 w 123"/>
                        <a:gd name="T51" fmla="*/ 201 h 353"/>
                        <a:gd name="T52" fmla="*/ 0 w 123"/>
                        <a:gd name="T53" fmla="*/ 228 h 353"/>
                        <a:gd name="T54" fmla="*/ 2 w 123"/>
                        <a:gd name="T55" fmla="*/ 258 h 353"/>
                        <a:gd name="T56" fmla="*/ 11 w 123"/>
                        <a:gd name="T57" fmla="*/ 287 h 353"/>
                        <a:gd name="T58" fmla="*/ 19 w 123"/>
                        <a:gd name="T59" fmla="*/ 311 h 353"/>
                        <a:gd name="T60" fmla="*/ 28 w 123"/>
                        <a:gd name="T61" fmla="*/ 330 h 353"/>
                        <a:gd name="T62" fmla="*/ 43 w 123"/>
                        <a:gd name="T63" fmla="*/ 349 h 353"/>
                        <a:gd name="T64" fmla="*/ 59 w 123"/>
                        <a:gd name="T65"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353">
                          <a:moveTo>
                            <a:pt x="59" y="353"/>
                          </a:moveTo>
                          <a:lnTo>
                            <a:pt x="70" y="349"/>
                          </a:lnTo>
                          <a:lnTo>
                            <a:pt x="82" y="338"/>
                          </a:lnTo>
                          <a:lnTo>
                            <a:pt x="87" y="330"/>
                          </a:lnTo>
                          <a:lnTo>
                            <a:pt x="93" y="321"/>
                          </a:lnTo>
                          <a:lnTo>
                            <a:pt x="99" y="311"/>
                          </a:lnTo>
                          <a:lnTo>
                            <a:pt x="104" y="302"/>
                          </a:lnTo>
                          <a:lnTo>
                            <a:pt x="108" y="287"/>
                          </a:lnTo>
                          <a:lnTo>
                            <a:pt x="110" y="273"/>
                          </a:lnTo>
                          <a:lnTo>
                            <a:pt x="114" y="258"/>
                          </a:lnTo>
                          <a:lnTo>
                            <a:pt x="118" y="245"/>
                          </a:lnTo>
                          <a:lnTo>
                            <a:pt x="120" y="228"/>
                          </a:lnTo>
                          <a:lnTo>
                            <a:pt x="120" y="211"/>
                          </a:lnTo>
                          <a:lnTo>
                            <a:pt x="120" y="201"/>
                          </a:lnTo>
                          <a:lnTo>
                            <a:pt x="121" y="194"/>
                          </a:lnTo>
                          <a:lnTo>
                            <a:pt x="121" y="184"/>
                          </a:lnTo>
                          <a:lnTo>
                            <a:pt x="123" y="176"/>
                          </a:lnTo>
                          <a:lnTo>
                            <a:pt x="121" y="167"/>
                          </a:lnTo>
                          <a:lnTo>
                            <a:pt x="121" y="157"/>
                          </a:lnTo>
                          <a:lnTo>
                            <a:pt x="120" y="148"/>
                          </a:lnTo>
                          <a:lnTo>
                            <a:pt x="120" y="138"/>
                          </a:lnTo>
                          <a:lnTo>
                            <a:pt x="120" y="121"/>
                          </a:lnTo>
                          <a:lnTo>
                            <a:pt x="118" y="106"/>
                          </a:lnTo>
                          <a:lnTo>
                            <a:pt x="114" y="89"/>
                          </a:lnTo>
                          <a:lnTo>
                            <a:pt x="110" y="76"/>
                          </a:lnTo>
                          <a:lnTo>
                            <a:pt x="108" y="62"/>
                          </a:lnTo>
                          <a:lnTo>
                            <a:pt x="104" y="51"/>
                          </a:lnTo>
                          <a:lnTo>
                            <a:pt x="99" y="38"/>
                          </a:lnTo>
                          <a:lnTo>
                            <a:pt x="93" y="28"/>
                          </a:lnTo>
                          <a:lnTo>
                            <a:pt x="87" y="19"/>
                          </a:lnTo>
                          <a:lnTo>
                            <a:pt x="82" y="13"/>
                          </a:lnTo>
                          <a:lnTo>
                            <a:pt x="70" y="3"/>
                          </a:lnTo>
                          <a:lnTo>
                            <a:pt x="59" y="0"/>
                          </a:lnTo>
                          <a:lnTo>
                            <a:pt x="43" y="3"/>
                          </a:lnTo>
                          <a:lnTo>
                            <a:pt x="36" y="13"/>
                          </a:lnTo>
                          <a:lnTo>
                            <a:pt x="28" y="19"/>
                          </a:lnTo>
                          <a:lnTo>
                            <a:pt x="23" y="28"/>
                          </a:lnTo>
                          <a:lnTo>
                            <a:pt x="19" y="38"/>
                          </a:lnTo>
                          <a:lnTo>
                            <a:pt x="17" y="51"/>
                          </a:lnTo>
                          <a:lnTo>
                            <a:pt x="11" y="62"/>
                          </a:lnTo>
                          <a:lnTo>
                            <a:pt x="5" y="76"/>
                          </a:lnTo>
                          <a:lnTo>
                            <a:pt x="2" y="89"/>
                          </a:lnTo>
                          <a:lnTo>
                            <a:pt x="2" y="106"/>
                          </a:lnTo>
                          <a:lnTo>
                            <a:pt x="0" y="121"/>
                          </a:lnTo>
                          <a:lnTo>
                            <a:pt x="0" y="138"/>
                          </a:lnTo>
                          <a:lnTo>
                            <a:pt x="0" y="148"/>
                          </a:lnTo>
                          <a:lnTo>
                            <a:pt x="0" y="157"/>
                          </a:lnTo>
                          <a:lnTo>
                            <a:pt x="0" y="167"/>
                          </a:lnTo>
                          <a:lnTo>
                            <a:pt x="0" y="176"/>
                          </a:lnTo>
                          <a:lnTo>
                            <a:pt x="0" y="184"/>
                          </a:lnTo>
                          <a:lnTo>
                            <a:pt x="0" y="194"/>
                          </a:lnTo>
                          <a:lnTo>
                            <a:pt x="0" y="201"/>
                          </a:lnTo>
                          <a:lnTo>
                            <a:pt x="0" y="211"/>
                          </a:lnTo>
                          <a:lnTo>
                            <a:pt x="0" y="228"/>
                          </a:lnTo>
                          <a:lnTo>
                            <a:pt x="2" y="245"/>
                          </a:lnTo>
                          <a:lnTo>
                            <a:pt x="2" y="258"/>
                          </a:lnTo>
                          <a:lnTo>
                            <a:pt x="5" y="273"/>
                          </a:lnTo>
                          <a:lnTo>
                            <a:pt x="11" y="287"/>
                          </a:lnTo>
                          <a:lnTo>
                            <a:pt x="17" y="302"/>
                          </a:lnTo>
                          <a:lnTo>
                            <a:pt x="19" y="311"/>
                          </a:lnTo>
                          <a:lnTo>
                            <a:pt x="23" y="321"/>
                          </a:lnTo>
                          <a:lnTo>
                            <a:pt x="28" y="330"/>
                          </a:lnTo>
                          <a:lnTo>
                            <a:pt x="36" y="338"/>
                          </a:lnTo>
                          <a:lnTo>
                            <a:pt x="43" y="349"/>
                          </a:lnTo>
                          <a:lnTo>
                            <a:pt x="59" y="353"/>
                          </a:lnTo>
                          <a:lnTo>
                            <a:pt x="59" y="3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67" name="Freeform 22"/>
                  <p:cNvSpPr>
                    <a:spLocks/>
                  </p:cNvSpPr>
                  <p:nvPr>
                    <p:custDataLst>
                      <p:tags r:id="rId2"/>
                    </p:custDataLst>
                  </p:nvPr>
                </p:nvSpPr>
                <p:spPr bwMode="auto">
                  <a:xfrm>
                    <a:off x="9431927" y="9036037"/>
                    <a:ext cx="1011768" cy="277281"/>
                  </a:xfrm>
                  <a:custGeom>
                    <a:avLst/>
                    <a:gdLst>
                      <a:gd name="T0" fmla="*/ 0 w 1911"/>
                      <a:gd name="T1" fmla="*/ 15 h 525"/>
                      <a:gd name="T2" fmla="*/ 191 w 1911"/>
                      <a:gd name="T3" fmla="*/ 266 h 525"/>
                      <a:gd name="T4" fmla="*/ 0 w 1911"/>
                      <a:gd name="T5" fmla="*/ 513 h 525"/>
                      <a:gd name="T6" fmla="*/ 462 w 1911"/>
                      <a:gd name="T7" fmla="*/ 513 h 525"/>
                      <a:gd name="T8" fmla="*/ 607 w 1911"/>
                      <a:gd name="T9" fmla="*/ 325 h 525"/>
                      <a:gd name="T10" fmla="*/ 1522 w 1911"/>
                      <a:gd name="T11" fmla="*/ 325 h 525"/>
                      <a:gd name="T12" fmla="*/ 1522 w 1911"/>
                      <a:gd name="T13" fmla="*/ 525 h 525"/>
                      <a:gd name="T14" fmla="*/ 1911 w 1911"/>
                      <a:gd name="T15" fmla="*/ 266 h 525"/>
                      <a:gd name="T16" fmla="*/ 1523 w 1911"/>
                      <a:gd name="T17" fmla="*/ 0 h 525"/>
                      <a:gd name="T18" fmla="*/ 1523 w 1911"/>
                      <a:gd name="T19" fmla="*/ 211 h 525"/>
                      <a:gd name="T20" fmla="*/ 639 w 1911"/>
                      <a:gd name="T21" fmla="*/ 211 h 525"/>
                      <a:gd name="T22" fmla="*/ 499 w 1911"/>
                      <a:gd name="T23" fmla="*/ 15 h 525"/>
                      <a:gd name="T24" fmla="*/ 0 w 1911"/>
                      <a:gd name="T25" fmla="*/ 15 h 525"/>
                      <a:gd name="T26" fmla="*/ 0 w 1911"/>
                      <a:gd name="T27" fmla="*/ 1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1" h="525">
                        <a:moveTo>
                          <a:pt x="0" y="15"/>
                        </a:moveTo>
                        <a:lnTo>
                          <a:pt x="191" y="266"/>
                        </a:lnTo>
                        <a:lnTo>
                          <a:pt x="0" y="513"/>
                        </a:lnTo>
                        <a:lnTo>
                          <a:pt x="462" y="513"/>
                        </a:lnTo>
                        <a:lnTo>
                          <a:pt x="607" y="325"/>
                        </a:lnTo>
                        <a:lnTo>
                          <a:pt x="1522" y="325"/>
                        </a:lnTo>
                        <a:lnTo>
                          <a:pt x="1522" y="525"/>
                        </a:lnTo>
                        <a:lnTo>
                          <a:pt x="1911" y="266"/>
                        </a:lnTo>
                        <a:lnTo>
                          <a:pt x="1523" y="0"/>
                        </a:lnTo>
                        <a:lnTo>
                          <a:pt x="1523" y="211"/>
                        </a:lnTo>
                        <a:lnTo>
                          <a:pt x="639" y="211"/>
                        </a:lnTo>
                        <a:lnTo>
                          <a:pt x="499" y="15"/>
                        </a:lnTo>
                        <a:lnTo>
                          <a:pt x="0" y="15"/>
                        </a:lnTo>
                        <a:lnTo>
                          <a:pt x="0"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grpSp>
          <p:grpSp>
            <p:nvGrpSpPr>
              <p:cNvPr id="75" name="Group 74"/>
              <p:cNvGrpSpPr/>
              <p:nvPr/>
            </p:nvGrpSpPr>
            <p:grpSpPr>
              <a:xfrm>
                <a:off x="8082836" y="3443069"/>
                <a:ext cx="1690652" cy="2489763"/>
                <a:chOff x="8082836" y="3313303"/>
                <a:chExt cx="1690652" cy="2489763"/>
              </a:xfrm>
            </p:grpSpPr>
            <p:sp>
              <p:nvSpPr>
                <p:cNvPr id="53" name="TextBox 52"/>
                <p:cNvSpPr txBox="1"/>
                <p:nvPr/>
              </p:nvSpPr>
              <p:spPr>
                <a:xfrm>
                  <a:off x="8288315" y="4400765"/>
                  <a:ext cx="1485173" cy="1402301"/>
                </a:xfrm>
                <a:prstGeom prst="rect">
                  <a:avLst/>
                </a:prstGeom>
                <a:noFill/>
              </p:spPr>
              <p:txBody>
                <a:bodyPr wrap="square" rtlCol="0">
                  <a:spAutoFit/>
                </a:bodyPr>
                <a:lstStyle/>
                <a:p>
                  <a:pPr defTabSz="913298" fontAlgn="base">
                    <a:lnSpc>
                      <a:spcPts val="2450"/>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Expand</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REST APIs</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7" name="Picture 5" descr="\\MAGNUM\Projects\Microsoft\Cloud Power FY12\Design\ICONS_PNG\Increase.png"/>
                <p:cNvPicPr>
                  <a:picLocks noChangeAspect="1" noChangeArrowheads="1"/>
                </p:cNvPicPr>
                <p:nvPr/>
              </p:nvPicPr>
              <p:blipFill>
                <a:blip r:embed="rId11" cstate="print">
                  <a:lum bright="100000"/>
                </a:blip>
                <a:srcRect/>
                <a:stretch>
                  <a:fillRect/>
                </a:stretch>
              </p:blipFill>
              <p:spPr bwMode="auto">
                <a:xfrm>
                  <a:off x="8082836" y="3313303"/>
                  <a:ext cx="1218766" cy="1295726"/>
                </a:xfrm>
                <a:prstGeom prst="rect">
                  <a:avLst/>
                </a:prstGeom>
                <a:noFill/>
              </p:spPr>
            </p:pic>
          </p:grpSp>
        </p:grpSp>
        <p:grpSp>
          <p:nvGrpSpPr>
            <p:cNvPr id="81" name="Group 23"/>
            <p:cNvGrpSpPr>
              <a:grpSpLocks noChangeAspect="1"/>
            </p:cNvGrpSpPr>
            <p:nvPr/>
          </p:nvGrpSpPr>
          <p:grpSpPr bwMode="auto">
            <a:xfrm>
              <a:off x="11295381" y="5754381"/>
              <a:ext cx="494700" cy="558396"/>
              <a:chOff x="3485" y="1766"/>
              <a:chExt cx="699" cy="789"/>
            </a:xfrm>
            <a:solidFill>
              <a:schemeClr val="tx1"/>
            </a:solidFill>
          </p:grpSpPr>
          <p:sp>
            <p:nvSpPr>
              <p:cNvPr id="8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58" name="Group 57"/>
          <p:cNvGrpSpPr/>
          <p:nvPr/>
        </p:nvGrpSpPr>
        <p:grpSpPr>
          <a:xfrm>
            <a:off x="4137606" y="1175538"/>
            <a:ext cx="3979071" cy="5437027"/>
            <a:chOff x="4221673" y="1198015"/>
            <a:chExt cx="4059916" cy="5547495"/>
          </a:xfrm>
        </p:grpSpPr>
        <p:sp>
          <p:nvSpPr>
            <p:cNvPr id="92" name="Rectangle 91"/>
            <p:cNvSpPr/>
            <p:nvPr/>
          </p:nvSpPr>
          <p:spPr bwMode="auto">
            <a:xfrm>
              <a:off x="4221673" y="1198015"/>
              <a:ext cx="3928399"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FY14</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8" name="Group 7"/>
            <p:cNvGrpSpPr/>
            <p:nvPr/>
          </p:nvGrpSpPr>
          <p:grpSpPr>
            <a:xfrm>
              <a:off x="4260492" y="4096140"/>
              <a:ext cx="3063365" cy="2126974"/>
              <a:chOff x="4300027" y="3735897"/>
              <a:chExt cx="3063365" cy="2126974"/>
            </a:xfrm>
          </p:grpSpPr>
          <p:sp>
            <p:nvSpPr>
              <p:cNvPr id="6" name="TextBox 5"/>
              <p:cNvSpPr txBox="1"/>
              <p:nvPr/>
            </p:nvSpPr>
            <p:spPr>
              <a:xfrm>
                <a:off x="4300027" y="3735897"/>
                <a:ext cx="2129860"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142+</a:t>
                </a:r>
              </a:p>
            </p:txBody>
          </p:sp>
          <p:sp>
            <p:nvSpPr>
              <p:cNvPr id="7" name="TextBox 6"/>
              <p:cNvSpPr txBox="1"/>
              <p:nvPr/>
            </p:nvSpPr>
            <p:spPr>
              <a:xfrm>
                <a:off x="4399451" y="4467104"/>
                <a:ext cx="2963941" cy="1395767"/>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New </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markets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opening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March 2013</a:t>
                </a:r>
              </a:p>
            </p:txBody>
          </p:sp>
        </p:grpSp>
        <p:grpSp>
          <p:nvGrpSpPr>
            <p:cNvPr id="21" name="Group 20"/>
            <p:cNvGrpSpPr/>
            <p:nvPr/>
          </p:nvGrpSpPr>
          <p:grpSpPr>
            <a:xfrm>
              <a:off x="4400570" y="2188123"/>
              <a:ext cx="1938741" cy="1059225"/>
              <a:chOff x="4400570" y="2188123"/>
              <a:chExt cx="1938741" cy="1059225"/>
            </a:xfrm>
          </p:grpSpPr>
          <p:sp>
            <p:nvSpPr>
              <p:cNvPr id="11" name="TextBox 10"/>
              <p:cNvSpPr txBox="1"/>
              <p:nvPr/>
            </p:nvSpPr>
            <p:spPr>
              <a:xfrm>
                <a:off x="5061719" y="2388673"/>
                <a:ext cx="122864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1200 </a:t>
                </a:r>
              </a:p>
            </p:txBody>
          </p:sp>
          <p:sp>
            <p:nvSpPr>
              <p:cNvPr id="12" name="TextBox 11"/>
              <p:cNvSpPr txBox="1"/>
              <p:nvPr/>
            </p:nvSpPr>
            <p:spPr>
              <a:xfrm>
                <a:off x="5089580" y="2188123"/>
                <a:ext cx="728289" cy="375487"/>
              </a:xfrm>
              <a:prstGeom prst="rect">
                <a:avLst/>
              </a:prstGeom>
              <a:noFill/>
            </p:spPr>
            <p:txBody>
              <a:bodyPr wrap="square" rtlCol="0">
                <a:spAutoFit/>
              </a:bodyPr>
              <a:lstStyle/>
              <a:p>
                <a:pPr defTabSz="913914"/>
                <a:r>
                  <a:rPr lang="en-US" sz="1803" dirty="0">
                    <a:solidFill>
                      <a:srgbClr val="FFFFFF"/>
                    </a:solidFill>
                    <a:latin typeface="Segoe UI Semilight" panose="020B0402040204020203" pitchFamily="34" charset="0"/>
                    <a:cs typeface="Segoe UI Semilight" panose="020B0402040204020203" pitchFamily="34" charset="0"/>
                  </a:rPr>
                  <a:t>Over </a:t>
                </a:r>
              </a:p>
            </p:txBody>
          </p:sp>
          <p:pic>
            <p:nvPicPr>
              <p:cNvPr id="13" name="Picture 12"/>
              <p:cNvPicPr>
                <a:picLocks noChangeAspect="1"/>
              </p:cNvPicPr>
              <p:nvPr/>
            </p:nvPicPr>
            <p:blipFill>
              <a:blip r:embed="rId12">
                <a:biLevel thresh="25000"/>
              </a:blip>
              <a:stretch>
                <a:fillRect/>
              </a:stretch>
            </p:blipFill>
            <p:spPr>
              <a:xfrm>
                <a:off x="4400570" y="2298849"/>
                <a:ext cx="689118" cy="836941"/>
              </a:xfrm>
              <a:prstGeom prst="rect">
                <a:avLst/>
              </a:prstGeom>
            </p:spPr>
          </p:pic>
          <p:sp>
            <p:nvSpPr>
              <p:cNvPr id="14" name="TextBox 13"/>
              <p:cNvSpPr txBox="1"/>
              <p:nvPr/>
            </p:nvSpPr>
            <p:spPr>
              <a:xfrm>
                <a:off x="5092454" y="2785683"/>
                <a:ext cx="1246857" cy="461665"/>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p>
            </p:txBody>
          </p:sp>
        </p:grpSp>
        <p:grpSp>
          <p:nvGrpSpPr>
            <p:cNvPr id="5" name="Group 4"/>
            <p:cNvGrpSpPr/>
            <p:nvPr/>
          </p:nvGrpSpPr>
          <p:grpSpPr>
            <a:xfrm>
              <a:off x="5722087" y="3252981"/>
              <a:ext cx="2559502" cy="1664627"/>
              <a:chOff x="5805083" y="1894931"/>
              <a:chExt cx="2559502" cy="1664627"/>
            </a:xfrm>
          </p:grpSpPr>
          <p:sp>
            <p:nvSpPr>
              <p:cNvPr id="16" name="TextBox 15"/>
              <p:cNvSpPr txBox="1"/>
              <p:nvPr/>
            </p:nvSpPr>
            <p:spPr>
              <a:xfrm>
                <a:off x="5805083" y="2589313"/>
                <a:ext cx="255950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  millions</a:t>
                </a:r>
              </a:p>
            </p:txBody>
          </p:sp>
          <p:sp>
            <p:nvSpPr>
              <p:cNvPr id="17" name="TextBox 16"/>
              <p:cNvSpPr txBox="1"/>
              <p:nvPr/>
            </p:nvSpPr>
            <p:spPr>
              <a:xfrm>
                <a:off x="6949986" y="2359511"/>
                <a:ext cx="1200085" cy="382178"/>
              </a:xfrm>
              <a:prstGeom prst="rect">
                <a:avLst/>
              </a:prstGeom>
              <a:noFill/>
            </p:spPr>
            <p:txBody>
              <a:bodyPr wrap="square" rtlCol="0">
                <a:spAutoFit/>
              </a:bodyPr>
              <a:lstStyle/>
              <a:p>
                <a:pPr defTabSz="913914"/>
                <a:r>
                  <a:rPr lang="en-US" sz="1798" dirty="0">
                    <a:solidFill>
                      <a:srgbClr val="FFFFFF"/>
                    </a:solidFill>
                    <a:latin typeface="Segoe UI Semilight" panose="020B0402040204020203" pitchFamily="34" charset="0"/>
                    <a:cs typeface="Segoe UI Semilight" panose="020B0402040204020203" pitchFamily="34" charset="0"/>
                  </a:rPr>
                  <a:t>with over </a:t>
                </a:r>
              </a:p>
            </p:txBody>
          </p:sp>
          <p:sp>
            <p:nvSpPr>
              <p:cNvPr id="18" name="TextBox 17"/>
              <p:cNvSpPr txBox="1"/>
              <p:nvPr/>
            </p:nvSpPr>
            <p:spPr>
              <a:xfrm>
                <a:off x="6148164" y="3081312"/>
                <a:ext cx="1763622" cy="478246"/>
              </a:xfrm>
              <a:prstGeom prst="rect">
                <a:avLst/>
              </a:prstGeom>
              <a:noFill/>
            </p:spPr>
            <p:txBody>
              <a:bodyPr wrap="square" rtlCol="0">
                <a:spAutoFit/>
              </a:bodyPr>
              <a:lstStyle/>
              <a:p>
                <a:pPr defTabSz="913914"/>
                <a:r>
                  <a:rPr lang="en-US" sz="2398" dirty="0">
                    <a:solidFill>
                      <a:srgbClr val="FFFFFF"/>
                    </a:solidFill>
                    <a:latin typeface="Segoe UI Semibold" panose="020B0702040204020203" pitchFamily="34" charset="0"/>
                    <a:cs typeface="Segoe UI Semibold" panose="020B0702040204020203" pitchFamily="34" charset="0"/>
                  </a:rPr>
                  <a:t>installs</a:t>
                </a:r>
              </a:p>
            </p:txBody>
          </p:sp>
          <p:pic>
            <p:nvPicPr>
              <p:cNvPr id="19" name="Picture 18"/>
              <p:cNvPicPr>
                <a:picLocks noChangeAspect="1"/>
              </p:cNvPicPr>
              <p:nvPr/>
            </p:nvPicPr>
            <p:blipFill>
              <a:blip r:embed="rId13">
                <a:biLevel thresh="25000"/>
              </a:blip>
              <a:stretch>
                <a:fillRect/>
              </a:stretch>
            </p:blipFill>
            <p:spPr>
              <a:xfrm>
                <a:off x="6260246" y="1894931"/>
                <a:ext cx="894735" cy="768555"/>
              </a:xfrm>
              <a:prstGeom prst="rect">
                <a:avLst/>
              </a:prstGeom>
            </p:spPr>
          </p:pic>
        </p:grpSp>
        <p:grpSp>
          <p:nvGrpSpPr>
            <p:cNvPr id="9" name="Group 8"/>
            <p:cNvGrpSpPr/>
            <p:nvPr/>
          </p:nvGrpSpPr>
          <p:grpSpPr>
            <a:xfrm>
              <a:off x="6580654" y="2126951"/>
              <a:ext cx="1454668" cy="744050"/>
              <a:chOff x="4514274" y="2817402"/>
              <a:chExt cx="1454668" cy="744050"/>
            </a:xfrm>
          </p:grpSpPr>
          <p:sp>
            <p:nvSpPr>
              <p:cNvPr id="20" name="TextBox 19"/>
              <p:cNvSpPr txBox="1"/>
              <p:nvPr/>
            </p:nvSpPr>
            <p:spPr>
              <a:xfrm>
                <a:off x="5071223" y="2817402"/>
                <a:ext cx="897719" cy="744050"/>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r>
                  <a:rPr lang="en-US" sz="1798" dirty="0">
                    <a:solidFill>
                      <a:srgbClr val="FFFFFF"/>
                    </a:solidFill>
                    <a:latin typeface="Segoe UI Semilight" panose="020B0402040204020203" pitchFamily="34" charset="0"/>
                    <a:cs typeface="Segoe UI Semilight" panose="020B0402040204020203" pitchFamily="34" charset="0"/>
                  </a:rPr>
                  <a:t/>
                </a:r>
                <a:br>
                  <a:rPr lang="en-US" sz="1798" dirty="0">
                    <a:solidFill>
                      <a:srgbClr val="FFFFFF"/>
                    </a:solidFill>
                    <a:latin typeface="Segoe UI Semilight" panose="020B0402040204020203" pitchFamily="34" charset="0"/>
                    <a:cs typeface="Segoe UI Semilight" panose="020B0402040204020203" pitchFamily="34" charset="0"/>
                  </a:rPr>
                </a:br>
                <a:r>
                  <a:rPr lang="en-US" sz="1798" dirty="0">
                    <a:solidFill>
                      <a:srgbClr val="FFFFFF"/>
                    </a:solidFill>
                    <a:latin typeface="Segoe UI Semilight" panose="020B0402040204020203" pitchFamily="34" charset="0"/>
                    <a:cs typeface="Segoe UI Semilight" panose="020B0402040204020203" pitchFamily="34" charset="0"/>
                  </a:rPr>
                  <a:t>paid</a:t>
                </a:r>
              </a:p>
            </p:txBody>
          </p:sp>
          <p:pic>
            <p:nvPicPr>
              <p:cNvPr id="23" name="Picture 22"/>
              <p:cNvPicPr>
                <a:picLocks noChangeAspect="1"/>
              </p:cNvPicPr>
              <p:nvPr/>
            </p:nvPicPr>
            <p:blipFill>
              <a:blip r:embed="rId14">
                <a:biLevel thresh="25000"/>
              </a:blip>
              <a:stretch>
                <a:fillRect/>
              </a:stretch>
            </p:blipFill>
            <p:spPr>
              <a:xfrm>
                <a:off x="4514274" y="2937049"/>
                <a:ext cx="550606" cy="539135"/>
              </a:xfrm>
              <a:prstGeom prst="rect">
                <a:avLst/>
              </a:prstGeom>
            </p:spPr>
          </p:pic>
        </p:grpSp>
        <p:grpSp>
          <p:nvGrpSpPr>
            <p:cNvPr id="4" name="Group 3"/>
            <p:cNvGrpSpPr/>
            <p:nvPr/>
          </p:nvGrpSpPr>
          <p:grpSpPr>
            <a:xfrm>
              <a:off x="6085550" y="5094091"/>
              <a:ext cx="2072084" cy="1651419"/>
              <a:chOff x="5561974" y="5196604"/>
              <a:chExt cx="2072084" cy="1651419"/>
            </a:xfrm>
          </p:grpSpPr>
          <p:sp>
            <p:nvSpPr>
              <p:cNvPr id="24" name="TextBox 23"/>
              <p:cNvSpPr txBox="1"/>
              <p:nvPr/>
            </p:nvSpPr>
            <p:spPr>
              <a:xfrm>
                <a:off x="5565235" y="5196604"/>
                <a:ext cx="1965692"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400+</a:t>
                </a:r>
              </a:p>
            </p:txBody>
          </p:sp>
          <p:sp>
            <p:nvSpPr>
              <p:cNvPr id="25" name="TextBox 24"/>
              <p:cNvSpPr txBox="1"/>
              <p:nvPr/>
            </p:nvSpPr>
            <p:spPr>
              <a:xfrm>
                <a:off x="5561974" y="5918475"/>
                <a:ext cx="2072084" cy="929548"/>
              </a:xfrm>
              <a:prstGeom prst="rect">
                <a:avLst/>
              </a:prstGeom>
              <a:noFill/>
            </p:spPr>
            <p:txBody>
              <a:bodyPr wrap="square" rtlCol="0">
                <a:spAutoFit/>
              </a:bodyPr>
              <a:lstStyle/>
              <a:p>
                <a:pPr defTabSz="913914"/>
                <a:r>
                  <a:rPr lang="en-US" sz="196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Petabytes of data </a:t>
                </a:r>
                <a:r>
                  <a:rPr lang="en-US" sz="1798" dirty="0">
                    <a:solidFill>
                      <a:srgbClr val="FFFFFF"/>
                    </a:solidFill>
                    <a:latin typeface="Segoe UI Semilight" panose="020B0402040204020203" pitchFamily="34" charset="0"/>
                    <a:cs typeface="Segoe UI Semilight" panose="020B0402040204020203" pitchFamily="34" charset="0"/>
                  </a:rPr>
                  <a:t>in Office 365</a:t>
                </a:r>
                <a:br>
                  <a:rPr lang="en-US" sz="1798" dirty="0">
                    <a:solidFill>
                      <a:srgbClr val="FFFFFF"/>
                    </a:solidFill>
                    <a:latin typeface="Segoe UI Semilight" panose="020B0402040204020203" pitchFamily="34" charset="0"/>
                    <a:cs typeface="Segoe UI Semilight" panose="020B0402040204020203" pitchFamily="34" charset="0"/>
                  </a:rPr>
                </a:br>
                <a:r>
                  <a:rPr lang="en-US" sz="1200" dirty="0">
                    <a:solidFill>
                      <a:srgbClr val="FFFFFF"/>
                    </a:solidFill>
                    <a:latin typeface="Segoe UI Semilight" panose="020B0402040204020203" pitchFamily="34" charset="0"/>
                    <a:cs typeface="Segoe UI Semilight" panose="020B0402040204020203" pitchFamily="34" charset="0"/>
                  </a:rPr>
                  <a:t>(March 2014)</a:t>
                </a:r>
                <a:endParaRPr lang="en-US" sz="1798" dirty="0">
                  <a:solidFill>
                    <a:srgbClr val="FFFFFF"/>
                  </a:solidFill>
                  <a:latin typeface="Segoe UI Semilight" panose="020B0402040204020203" pitchFamily="34" charset="0"/>
                  <a:cs typeface="Segoe UI Semilight" panose="020B0402040204020203" pitchFamily="34" charset="0"/>
                </a:endParaRPr>
              </a:p>
            </p:txBody>
          </p:sp>
        </p:grpSp>
        <p:sp>
          <p:nvSpPr>
            <p:cNvPr id="45" name="Pentagon 44"/>
            <p:cNvSpPr/>
            <p:nvPr/>
          </p:nvSpPr>
          <p:spPr bwMode="auto">
            <a:xfrm>
              <a:off x="4221673"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Momentum</a:t>
              </a:r>
            </a:p>
          </p:txBody>
        </p:sp>
      </p:grpSp>
      <p:sp>
        <p:nvSpPr>
          <p:cNvPr id="2" name="Text Placeholder 1"/>
          <p:cNvSpPr>
            <a:spLocks noGrp="1"/>
          </p:cNvSpPr>
          <p:nvPr>
            <p:ph type="body" sz="quarter" idx="10"/>
          </p:nvPr>
        </p:nvSpPr>
        <p:spPr>
          <a:xfrm>
            <a:off x="269169" y="1189177"/>
            <a:ext cx="11650488" cy="727571"/>
          </a:xfrm>
        </p:spPr>
        <p:txBody>
          <a:bodyPr/>
          <a:lstStyle/>
          <a:p>
            <a:endParaRPr lang="en-US" dirty="0"/>
          </a:p>
        </p:txBody>
      </p:sp>
      <p:sp>
        <p:nvSpPr>
          <p:cNvPr id="48" name="Title 1"/>
          <p:cNvSpPr>
            <a:spLocks noGrp="1"/>
          </p:cNvSpPr>
          <p:nvPr>
            <p:ph type="title"/>
          </p:nvPr>
        </p:nvSpPr>
        <p:spPr/>
        <p:txBody>
          <a:bodyPr/>
          <a:lstStyle/>
          <a:p>
            <a:r>
              <a:rPr lang="en-US" dirty="0" smtClean="0"/>
              <a:t>Where are we?</a:t>
            </a:r>
            <a:endParaRPr lang="en-US" dirty="0"/>
          </a:p>
        </p:txBody>
      </p:sp>
      <p:grpSp>
        <p:nvGrpSpPr>
          <p:cNvPr id="56" name="Group 55"/>
          <p:cNvGrpSpPr/>
          <p:nvPr/>
        </p:nvGrpSpPr>
        <p:grpSpPr>
          <a:xfrm>
            <a:off x="273403" y="1175538"/>
            <a:ext cx="3816227" cy="5330841"/>
            <a:chOff x="278957" y="1198015"/>
            <a:chExt cx="3893764" cy="5439152"/>
          </a:xfrm>
        </p:grpSpPr>
        <p:sp>
          <p:nvSpPr>
            <p:cNvPr id="60" name="Rectangle 59"/>
            <p:cNvSpPr/>
            <p:nvPr/>
          </p:nvSpPr>
          <p:spPr bwMode="auto">
            <a:xfrm>
              <a:off x="278957" y="1198015"/>
              <a:ext cx="3893764"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FY13</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3" name="Group 2"/>
            <p:cNvGrpSpPr/>
            <p:nvPr/>
          </p:nvGrpSpPr>
          <p:grpSpPr>
            <a:xfrm>
              <a:off x="393801" y="3411025"/>
              <a:ext cx="3400878" cy="1682857"/>
              <a:chOff x="628773" y="3413288"/>
              <a:chExt cx="3400878" cy="1682857"/>
            </a:xfrm>
          </p:grpSpPr>
          <p:sp>
            <p:nvSpPr>
              <p:cNvPr id="29" name="TextBox 28"/>
              <p:cNvSpPr txBox="1"/>
              <p:nvPr/>
            </p:nvSpPr>
            <p:spPr>
              <a:xfrm>
                <a:off x="628773" y="3496383"/>
                <a:ext cx="3400878" cy="958191"/>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3,400,000</a:t>
                </a:r>
              </a:p>
            </p:txBody>
          </p:sp>
          <p:sp>
            <p:nvSpPr>
              <p:cNvPr id="30" name="TextBox 29"/>
              <p:cNvSpPr txBox="1"/>
              <p:nvPr/>
            </p:nvSpPr>
            <p:spPr>
              <a:xfrm>
                <a:off x="669822" y="3413288"/>
                <a:ext cx="2097812" cy="318286"/>
              </a:xfrm>
              <a:prstGeom prst="rect">
                <a:avLst/>
              </a:prstGeom>
              <a:noFill/>
            </p:spPr>
            <p:txBody>
              <a:bodyPr wrap="square" rtlCol="0">
                <a:spAutoFit/>
              </a:bodyPr>
              <a:lstStyle/>
              <a:p>
                <a:pPr defTabSz="913914"/>
                <a:r>
                  <a:rPr lang="en-US" sz="1400" dirty="0">
                    <a:gradFill>
                      <a:gsLst>
                        <a:gs pos="0">
                          <a:srgbClr val="FFFFFF"/>
                        </a:gs>
                        <a:gs pos="100000">
                          <a:srgbClr val="FFFFFF"/>
                        </a:gs>
                      </a:gsLst>
                      <a:lin ang="5400000" scaled="1"/>
                    </a:gradFill>
                    <a:cs typeface="Segoe UI" panose="020B0502040204020203" pitchFamily="34" charset="0"/>
                  </a:rPr>
                  <a:t>More than</a:t>
                </a:r>
              </a:p>
            </p:txBody>
          </p:sp>
          <p:sp>
            <p:nvSpPr>
              <p:cNvPr id="31" name="TextBox 30"/>
              <p:cNvSpPr txBox="1"/>
              <p:nvPr/>
            </p:nvSpPr>
            <p:spPr>
              <a:xfrm>
                <a:off x="669821" y="4263266"/>
                <a:ext cx="3194422" cy="832879"/>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 SharePoint developers</a:t>
                </a:r>
              </a:p>
            </p:txBody>
          </p:sp>
        </p:grpSp>
        <p:grpSp>
          <p:nvGrpSpPr>
            <p:cNvPr id="47" name="Group 46"/>
            <p:cNvGrpSpPr/>
            <p:nvPr/>
          </p:nvGrpSpPr>
          <p:grpSpPr>
            <a:xfrm>
              <a:off x="549316" y="2095699"/>
              <a:ext cx="2357054" cy="943942"/>
              <a:chOff x="455869" y="2095699"/>
              <a:chExt cx="2357054" cy="943942"/>
            </a:xfrm>
          </p:grpSpPr>
          <p:grpSp>
            <p:nvGrpSpPr>
              <p:cNvPr id="35" name="Group 34"/>
              <p:cNvGrpSpPr/>
              <p:nvPr/>
            </p:nvGrpSpPr>
            <p:grpSpPr>
              <a:xfrm>
                <a:off x="455869" y="2095699"/>
                <a:ext cx="769858" cy="943942"/>
                <a:chOff x="1163638" y="3470275"/>
                <a:chExt cx="1130300" cy="1385888"/>
              </a:xfrm>
            </p:grpSpPr>
            <p:sp>
              <p:nvSpPr>
                <p:cNvPr id="36" name="Freeform 5"/>
                <p:cNvSpPr>
                  <a:spLocks/>
                </p:cNvSpPr>
                <p:nvPr/>
              </p:nvSpPr>
              <p:spPr bwMode="auto">
                <a:xfrm>
                  <a:off x="1992313" y="4187825"/>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7" name="Freeform 6"/>
                <p:cNvSpPr>
                  <a:spLocks/>
                </p:cNvSpPr>
                <p:nvPr/>
              </p:nvSpPr>
              <p:spPr bwMode="auto">
                <a:xfrm>
                  <a:off x="1163638" y="4192588"/>
                  <a:ext cx="296863"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8" name="Freeform 7"/>
                <p:cNvSpPr>
                  <a:spLocks/>
                </p:cNvSpPr>
                <p:nvPr/>
              </p:nvSpPr>
              <p:spPr bwMode="auto">
                <a:xfrm>
                  <a:off x="1687513" y="4167188"/>
                  <a:ext cx="82550"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9" name="Freeform 8"/>
                <p:cNvSpPr>
                  <a:spLocks/>
                </p:cNvSpPr>
                <p:nvPr/>
              </p:nvSpPr>
              <p:spPr bwMode="auto">
                <a:xfrm>
                  <a:off x="1595438" y="3470275"/>
                  <a:ext cx="266700"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0" name="Freeform 9"/>
                <p:cNvSpPr>
                  <a:spLocks noEditPoints="1"/>
                </p:cNvSpPr>
                <p:nvPr/>
              </p:nvSpPr>
              <p:spPr bwMode="auto">
                <a:xfrm>
                  <a:off x="1381126" y="3662363"/>
                  <a:ext cx="695325"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1" name="Freeform 10"/>
                <p:cNvSpPr>
                  <a:spLocks/>
                </p:cNvSpPr>
                <p:nvPr/>
              </p:nvSpPr>
              <p:spPr bwMode="auto">
                <a:xfrm>
                  <a:off x="1511301" y="4592638"/>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2" name="Freeform 11"/>
                <p:cNvSpPr>
                  <a:spLocks/>
                </p:cNvSpPr>
                <p:nvPr/>
              </p:nvSpPr>
              <p:spPr bwMode="auto">
                <a:xfrm>
                  <a:off x="1804988" y="4592638"/>
                  <a:ext cx="141288"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10" name="TextBox 9"/>
              <p:cNvSpPr txBox="1"/>
              <p:nvPr/>
            </p:nvSpPr>
            <p:spPr>
              <a:xfrm>
                <a:off x="1383804" y="2135422"/>
                <a:ext cx="1429119" cy="651769"/>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Launched</a:t>
                </a:r>
                <a:r>
                  <a:rPr lang="en-US" sz="2352" dirty="0">
                    <a:gradFill>
                      <a:gsLst>
                        <a:gs pos="0">
                          <a:srgbClr val="FFFFFF"/>
                        </a:gs>
                        <a:gs pos="100000">
                          <a:srgbClr val="FFFFFF"/>
                        </a:gs>
                      </a:gsLst>
                      <a:lin ang="5400000" scaled="1"/>
                    </a:gradFill>
                    <a:latin typeface="Segoe UI Light"/>
                  </a:rPr>
                  <a:t> </a:t>
                </a:r>
                <a:br>
                  <a:rPr lang="en-US" sz="2352" dirty="0">
                    <a:gradFill>
                      <a:gsLst>
                        <a:gs pos="0">
                          <a:srgbClr val="FFFFFF"/>
                        </a:gs>
                        <a:gs pos="100000">
                          <a:srgbClr val="FFFFFF"/>
                        </a:gs>
                      </a:gsLst>
                      <a:lin ang="5400000" scaled="1"/>
                    </a:gradFill>
                    <a:latin typeface="Segoe UI Light"/>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Office 365</a:t>
                </a:r>
              </a:p>
            </p:txBody>
          </p:sp>
        </p:grpSp>
        <p:sp>
          <p:nvSpPr>
            <p:cNvPr id="15" name="Pentagon 14"/>
            <p:cNvSpPr/>
            <p:nvPr/>
          </p:nvSpPr>
          <p:spPr bwMode="auto">
            <a:xfrm>
              <a:off x="278957"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Feb 2013</a:t>
              </a:r>
            </a:p>
          </p:txBody>
        </p:sp>
      </p:grpSp>
      <p:sp useBgFill="1">
        <p:nvSpPr>
          <p:cNvPr id="80" name="Rectangle 79"/>
          <p:cNvSpPr/>
          <p:nvPr/>
        </p:nvSpPr>
        <p:spPr bwMode="auto">
          <a:xfrm>
            <a:off x="-24212" y="1175538"/>
            <a:ext cx="297615" cy="53308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43" name="Rectangle 42"/>
          <p:cNvSpPr/>
          <p:nvPr/>
        </p:nvSpPr>
        <p:spPr bwMode="auto">
          <a:xfrm>
            <a:off x="4089628"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78" name="Rectangle 77"/>
          <p:cNvSpPr/>
          <p:nvPr/>
        </p:nvSpPr>
        <p:spPr bwMode="auto">
          <a:xfrm>
            <a:off x="7983862"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820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50" fill="hold"/>
                                        <p:tgtEl>
                                          <p:spTgt spid="56"/>
                                        </p:tgtEl>
                                        <p:attrNameLst>
                                          <p:attrName>ppt_x</p:attrName>
                                        </p:attrNameLst>
                                      </p:cBhvr>
                                      <p:tavLst>
                                        <p:tav tm="0">
                                          <p:val>
                                            <p:strVal val="0-#ppt_w/2"/>
                                          </p:val>
                                        </p:tav>
                                        <p:tav tm="100000">
                                          <p:val>
                                            <p:strVal val="#ppt_x"/>
                                          </p:val>
                                        </p:tav>
                                      </p:tavLst>
                                    </p:anim>
                                    <p:anim calcmode="lin" valueType="num">
                                      <p:cBhvr additive="base">
                                        <p:cTn id="8" dur="6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8"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650" fill="hold"/>
                                        <p:tgtEl>
                                          <p:spTgt spid="58"/>
                                        </p:tgtEl>
                                        <p:attrNameLst>
                                          <p:attrName>ppt_x</p:attrName>
                                        </p:attrNameLst>
                                      </p:cBhvr>
                                      <p:tavLst>
                                        <p:tav tm="0">
                                          <p:val>
                                            <p:strVal val="0-#ppt_w/2"/>
                                          </p:val>
                                        </p:tav>
                                        <p:tav tm="100000">
                                          <p:val>
                                            <p:strVal val="#ppt_x"/>
                                          </p:val>
                                        </p:tav>
                                      </p:tavLst>
                                    </p:anim>
                                    <p:anim calcmode="lin" valueType="num">
                                      <p:cBhvr additive="base">
                                        <p:cTn id="13" dur="650" fill="hold"/>
                                        <p:tgtEl>
                                          <p:spTgt spid="58"/>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0-#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9"/>
            </p:par>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50</a:t>
            </a:fld>
            <a:endParaRPr lang="en-US" dirty="0"/>
          </a:p>
        </p:txBody>
      </p:sp>
    </p:spTree>
    <p:extLst>
      <p:ext uri="{BB962C8B-B14F-4D97-AF65-F5344CB8AC3E}">
        <p14:creationId xmlns:p14="http://schemas.microsoft.com/office/powerpoint/2010/main" val="419285125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48964"/>
          </a:xfrm>
        </p:spPr>
        <p:txBody>
          <a:bodyPr/>
          <a:lstStyle/>
          <a:p>
            <a:r>
              <a:rPr lang="en-US" dirty="0"/>
              <a:t>Log into an existing Microsoft Azure </a:t>
            </a:r>
            <a:r>
              <a:rPr lang="en-US" dirty="0" smtClean="0"/>
              <a:t>as administrator</a:t>
            </a:r>
            <a:endParaRPr lang="en-US" dirty="0"/>
          </a:p>
          <a:p>
            <a:r>
              <a:rPr lang="en-US" dirty="0"/>
              <a:t>Click the Settings link</a:t>
            </a:r>
          </a:p>
          <a:p>
            <a:r>
              <a:rPr lang="en-US" dirty="0"/>
              <a:t>Click Administrators</a:t>
            </a:r>
          </a:p>
          <a:p>
            <a:r>
              <a:rPr lang="en-US" dirty="0"/>
              <a:t>Click Add</a:t>
            </a:r>
          </a:p>
          <a:p>
            <a:r>
              <a:rPr lang="en-US" dirty="0"/>
              <a:t>Add the Organizational Account from </a:t>
            </a:r>
            <a:r>
              <a:rPr lang="en-US" dirty="0" smtClean="0"/>
              <a:t>Office 365</a:t>
            </a:r>
            <a:endParaRPr lang="en-US" dirty="0"/>
          </a:p>
          <a:p>
            <a:endParaRPr lang="en-US" dirty="0"/>
          </a:p>
        </p:txBody>
      </p:sp>
      <p:sp>
        <p:nvSpPr>
          <p:cNvPr id="3" name="Title 2"/>
          <p:cNvSpPr>
            <a:spLocks noGrp="1"/>
          </p:cNvSpPr>
          <p:nvPr>
            <p:ph type="title"/>
          </p:nvPr>
        </p:nvSpPr>
        <p:spPr/>
        <p:txBody>
          <a:bodyPr/>
          <a:lstStyle/>
          <a:p>
            <a:r>
              <a:rPr lang="en-US" dirty="0" smtClean="0"/>
              <a:t>Office 365 </a:t>
            </a:r>
            <a:r>
              <a:rPr lang="en-US" dirty="0"/>
              <a:t>Account as Azure Admin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51</a:t>
            </a:fld>
            <a:endParaRPr lang="en-US" dirty="0"/>
          </a:p>
        </p:txBody>
      </p:sp>
    </p:spTree>
    <p:extLst>
      <p:ext uri="{BB962C8B-B14F-4D97-AF65-F5344CB8AC3E}">
        <p14:creationId xmlns:p14="http://schemas.microsoft.com/office/powerpoint/2010/main" val="153776970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57787317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Required to submit apps to Microsoft marketplaces</a:t>
            </a:r>
          </a:p>
          <a:p>
            <a:r>
              <a:rPr lang="en-US" dirty="0"/>
              <a:t>	</a:t>
            </a:r>
            <a:r>
              <a:rPr lang="en-US" sz="3600" dirty="0" smtClean="0"/>
              <a:t>Apps for SharePoint</a:t>
            </a:r>
          </a:p>
          <a:p>
            <a:r>
              <a:rPr lang="en-US" sz="3600" dirty="0"/>
              <a:t>	</a:t>
            </a:r>
            <a:r>
              <a:rPr lang="en-US" sz="3600" dirty="0" smtClean="0"/>
              <a:t>Apps for Office</a:t>
            </a:r>
          </a:p>
          <a:p>
            <a:r>
              <a:rPr lang="en-US" sz="3600" dirty="0"/>
              <a:t>	</a:t>
            </a:r>
            <a:r>
              <a:rPr lang="en-US" sz="3600" dirty="0" smtClean="0"/>
              <a:t>Windows 8.1</a:t>
            </a:r>
          </a:p>
          <a:p>
            <a:r>
              <a:rPr lang="en-US" sz="3600" dirty="0"/>
              <a:t>	</a:t>
            </a:r>
            <a:r>
              <a:rPr lang="en-US" sz="3600" dirty="0" smtClean="0"/>
              <a:t>Azure Marketplace</a:t>
            </a:r>
          </a:p>
          <a:p>
            <a:r>
              <a:rPr lang="en-US" dirty="0" smtClean="0"/>
              <a:t>May be company or individual</a:t>
            </a:r>
          </a:p>
          <a:p>
            <a:r>
              <a:rPr lang="en-US" dirty="0" smtClean="0"/>
              <a:t> </a:t>
            </a:r>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53</a:t>
            </a:fld>
            <a:endParaRPr lang="en-US" dirty="0"/>
          </a:p>
        </p:txBody>
      </p:sp>
    </p:spTree>
    <p:extLst>
      <p:ext uri="{BB962C8B-B14F-4D97-AF65-F5344CB8AC3E}">
        <p14:creationId xmlns:p14="http://schemas.microsoft.com/office/powerpoint/2010/main" val="307094174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Obtain a Microsoft account, if you do not have one</a:t>
            </a:r>
          </a:p>
          <a:p>
            <a:r>
              <a:rPr lang="en-US" dirty="0" smtClean="0"/>
              <a:t>Sign into the Seller Dashboard with your Microsoft Account</a:t>
            </a:r>
          </a:p>
          <a:p>
            <a:r>
              <a:rPr lang="en-US" dirty="0"/>
              <a:t>	</a:t>
            </a:r>
            <a:r>
              <a:rPr lang="en-US" dirty="0">
                <a:solidFill>
                  <a:srgbClr val="0088EE"/>
                </a:solidFill>
              </a:rPr>
              <a:t> </a:t>
            </a:r>
            <a:r>
              <a:rPr lang="en-US" sz="2800" u="sng" dirty="0">
                <a:solidFill>
                  <a:srgbClr val="0088EE"/>
                </a:solidFill>
              </a:rPr>
              <a:t>http://go.microsoft.com/fwlink/?LinkId=248605</a:t>
            </a:r>
            <a:r>
              <a:rPr lang="en-US" sz="2800" dirty="0"/>
              <a:t> </a:t>
            </a:r>
            <a:endParaRPr lang="en-US" sz="2800" dirty="0" smtClean="0"/>
          </a:p>
          <a:p>
            <a:r>
              <a:rPr lang="en-US" dirty="0" smtClean="0"/>
              <a:t>Fill in the registration information</a:t>
            </a:r>
          </a:p>
          <a:p>
            <a:r>
              <a:rPr lang="en-US" dirty="0" smtClean="0"/>
              <a:t>Submit for approval</a:t>
            </a:r>
            <a:endParaRPr lang="en-US" dirty="0"/>
          </a:p>
        </p:txBody>
      </p:sp>
      <p:sp>
        <p:nvSpPr>
          <p:cNvPr id="3" name="Title 2"/>
          <p:cNvSpPr>
            <a:spLocks noGrp="1"/>
          </p:cNvSpPr>
          <p:nvPr>
            <p:ph type="title"/>
          </p:nvPr>
        </p:nvSpPr>
        <p:spPr/>
        <p:txBody>
          <a:bodyPr/>
          <a:lstStyle/>
          <a:p>
            <a:r>
              <a:rPr lang="en-US" dirty="0" smtClean="0"/>
              <a:t>Sign Up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54</a:t>
            </a:fld>
            <a:endParaRPr lang="en-US" dirty="0"/>
          </a:p>
        </p:txBody>
      </p:sp>
    </p:spTree>
    <p:extLst>
      <p:ext uri="{BB962C8B-B14F-4D97-AF65-F5344CB8AC3E}">
        <p14:creationId xmlns:p14="http://schemas.microsoft.com/office/powerpoint/2010/main" val="24860346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Build the app</a:t>
            </a:r>
          </a:p>
          <a:p>
            <a:r>
              <a:rPr lang="en-US" dirty="0" smtClean="0"/>
              <a:t>Upload app to your Seller Dashboard account</a:t>
            </a:r>
          </a:p>
          <a:p>
            <a:r>
              <a:rPr lang="en-US" dirty="0" smtClean="0"/>
              <a:t>Submit app for approval</a:t>
            </a:r>
          </a:p>
          <a:p>
            <a:r>
              <a:rPr lang="en-US" dirty="0" smtClean="0"/>
              <a:t>See app in the marketplace</a:t>
            </a:r>
          </a:p>
          <a:p>
            <a:r>
              <a:rPr lang="en-US" dirty="0" smtClean="0"/>
              <a:t>Track app usage and receive payout</a:t>
            </a:r>
            <a:endParaRPr lang="en-US" dirty="0"/>
          </a:p>
        </p:txBody>
      </p:sp>
      <p:sp>
        <p:nvSpPr>
          <p:cNvPr id="3" name="Title 2"/>
          <p:cNvSpPr>
            <a:spLocks noGrp="1"/>
          </p:cNvSpPr>
          <p:nvPr>
            <p:ph type="title"/>
          </p:nvPr>
        </p:nvSpPr>
        <p:spPr/>
        <p:txBody>
          <a:bodyPr/>
          <a:lstStyle/>
          <a:p>
            <a:r>
              <a:rPr lang="en-US" dirty="0" smtClean="0"/>
              <a:t>Publishing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55</a:t>
            </a:fld>
            <a:endParaRPr lang="en-US" dirty="0"/>
          </a:p>
        </p:txBody>
      </p:sp>
    </p:spTree>
    <p:extLst>
      <p:ext uri="{BB962C8B-B14F-4D97-AF65-F5344CB8AC3E}">
        <p14:creationId xmlns:p14="http://schemas.microsoft.com/office/powerpoint/2010/main" val="360863798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smtClean="0"/>
              <a:t>Setting </a:t>
            </a:r>
            <a:r>
              <a:rPr lang="en-US" sz="4800" dirty="0"/>
              <a:t>up your on-premises environment for app development</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55300979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Creating a SharePoint 2013 VM</a:t>
            </a:r>
          </a:p>
          <a:p>
            <a:r>
              <a:rPr lang="en-US" dirty="0" smtClean="0"/>
              <a:t>Configuring Support for SP Apps</a:t>
            </a:r>
          </a:p>
          <a:p>
            <a:r>
              <a:rPr lang="en-US" dirty="0" smtClean="0"/>
              <a:t>Configuring S2S authentication</a:t>
            </a:r>
          </a:p>
          <a:p>
            <a:r>
              <a:rPr lang="en-US" dirty="0" smtClean="0"/>
              <a:t>Configuring OAuth2 for on Premises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SharePoint </a:t>
            </a:r>
            <a:r>
              <a:rPr lang="en-US" dirty="0" err="1" smtClean="0"/>
              <a:t>OnPrem</a:t>
            </a:r>
            <a:r>
              <a:rPr lang="en-US" dirty="0" smtClean="0"/>
              <a:t> dev environment</a:t>
            </a:r>
            <a:r>
              <a:rPr lang="en-US" dirty="0" smtClean="0"/>
              <a:t/>
            </a:r>
            <a:br>
              <a:rPr lang="en-US" dirty="0" smtClean="0"/>
            </a:br>
            <a:endParaRPr lang="en-US" dirty="0"/>
          </a:p>
        </p:txBody>
      </p:sp>
    </p:spTree>
    <p:extLst>
      <p:ext uri="{BB962C8B-B14F-4D97-AF65-F5344CB8AC3E}">
        <p14:creationId xmlns:p14="http://schemas.microsoft.com/office/powerpoint/2010/main" val="39531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Creating a SharePoint 2013 VM</a:t>
            </a:r>
          </a:p>
        </p:txBody>
      </p:sp>
    </p:spTree>
    <p:extLst>
      <p:ext uri="{BB962C8B-B14F-4D97-AF65-F5344CB8AC3E}">
        <p14:creationId xmlns:p14="http://schemas.microsoft.com/office/powerpoint/2010/main" val="253609439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Setup Overview</a:t>
            </a:r>
            <a:endParaRPr lang="en-US" dirty="0"/>
          </a:p>
        </p:txBody>
      </p:sp>
      <p:sp>
        <p:nvSpPr>
          <p:cNvPr id="3" name="Text Placeholder 2"/>
          <p:cNvSpPr>
            <a:spLocks noGrp="1"/>
          </p:cNvSpPr>
          <p:nvPr>
            <p:ph type="body" sz="quarter" idx="10"/>
          </p:nvPr>
        </p:nvSpPr>
        <p:spPr/>
        <p:txBody>
          <a:bodyPr/>
          <a:lstStyle/>
          <a:p>
            <a:r>
              <a:rPr lang="en-US" dirty="0" smtClean="0"/>
              <a:t>Steps</a:t>
            </a:r>
          </a:p>
          <a:p>
            <a:pPr lvl="1"/>
            <a:r>
              <a:rPr lang="en-US" dirty="0" smtClean="0"/>
              <a:t>Create a new VM using a VM product such as Hyper-V</a:t>
            </a:r>
          </a:p>
          <a:p>
            <a:pPr lvl="1"/>
            <a:r>
              <a:rPr lang="en-US" dirty="0" smtClean="0"/>
              <a:t>Install Windows Server, Active Directory and SQL Server</a:t>
            </a:r>
          </a:p>
          <a:p>
            <a:pPr lvl="1"/>
            <a:r>
              <a:rPr lang="en-US" dirty="0" smtClean="0"/>
              <a:t>Install SharePoint Server 2013 with SP1</a:t>
            </a:r>
          </a:p>
          <a:p>
            <a:pPr lvl="1"/>
            <a:r>
              <a:rPr lang="en-US" dirty="0" smtClean="0"/>
              <a:t>Install Visual Studio 2013 and update tools</a:t>
            </a:r>
          </a:p>
          <a:p>
            <a:pPr lvl="1"/>
            <a:r>
              <a:rPr lang="en-US" dirty="0" smtClean="0"/>
              <a:t>Install Office 2013 with SP1</a:t>
            </a:r>
          </a:p>
          <a:p>
            <a:pPr lvl="1"/>
            <a:r>
              <a:rPr lang="en-US" dirty="0" smtClean="0"/>
              <a:t>Configure support for SharePoint apps</a:t>
            </a:r>
          </a:p>
          <a:p>
            <a:pPr lvl="1"/>
            <a:r>
              <a:rPr lang="en-US" dirty="0" smtClean="0"/>
              <a:t>Configure S2S authentication</a:t>
            </a:r>
          </a:p>
          <a:p>
            <a:pPr lvl="1"/>
            <a:r>
              <a:rPr lang="en-US" dirty="0" smtClean="0"/>
              <a:t>Configure support for OAuth using Windows Azure ACS</a:t>
            </a:r>
          </a:p>
          <a:p>
            <a:pPr lvl="1"/>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59</a:t>
            </a:fld>
            <a:endParaRPr lang="en-US" dirty="0"/>
          </a:p>
        </p:txBody>
      </p:sp>
    </p:spTree>
    <p:extLst>
      <p:ext uri="{BB962C8B-B14F-4D97-AF65-F5344CB8AC3E}">
        <p14:creationId xmlns:p14="http://schemas.microsoft.com/office/powerpoint/2010/main" val="9539594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a:t>
            </a:r>
            <a:r>
              <a:rPr lang="en-US" sz="1764" dirty="0" smtClean="0">
                <a:gradFill>
                  <a:gsLst>
                    <a:gs pos="10619">
                      <a:schemeClr val="tx1"/>
                    </a:gs>
                    <a:gs pos="28000">
                      <a:schemeClr val="tx1"/>
                    </a:gs>
                  </a:gsLst>
                  <a:lin ang="5400000" scaled="0"/>
                </a:gradFill>
              </a:rPr>
              <a:t>standards (</a:t>
            </a:r>
            <a:r>
              <a:rPr lang="en-US" sz="1764" dirty="0" err="1" smtClean="0">
                <a:gradFill>
                  <a:gsLst>
                    <a:gs pos="10619">
                      <a:schemeClr val="tx1"/>
                    </a:gs>
                    <a:gs pos="28000">
                      <a:schemeClr val="tx1"/>
                    </a:gs>
                  </a:gsLst>
                  <a:lin ang="5400000" scaled="0"/>
                </a:gradFill>
              </a:rPr>
              <a:t>OAuth</a:t>
            </a:r>
            <a:r>
              <a:rPr lang="en-US" sz="1764" dirty="0" smtClean="0">
                <a:gradFill>
                  <a:gsLst>
                    <a:gs pos="10619">
                      <a:schemeClr val="tx1"/>
                    </a:gs>
                    <a:gs pos="28000">
                      <a:schemeClr val="tx1"/>
                    </a:gs>
                  </a:gsLst>
                  <a:lin ang="5400000" scaled="0"/>
                </a:gradFill>
              </a:rPr>
              <a:t>, REST, etc.) </a:t>
            </a:r>
            <a:endParaRPr lang="en-US" sz="1764" dirty="0">
              <a:gradFill>
                <a:gsLst>
                  <a:gs pos="10619">
                    <a:schemeClr val="tx1"/>
                  </a:gs>
                  <a:gs pos="28000">
                    <a:schemeClr val="tx1"/>
                  </a:gs>
                </a:gsLst>
                <a:lin ang="5400000" scaled="0"/>
              </a:gradFill>
            </a:endParaRP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smtClean="0">
                  <a:gradFill>
                    <a:gsLst>
                      <a:gs pos="10619">
                        <a:schemeClr val="tx1"/>
                      </a:gs>
                      <a:gs pos="28000">
                        <a:schemeClr val="tx1"/>
                      </a:gs>
                    </a:gsLst>
                    <a:lin ang="5400000" scaled="0"/>
                  </a:gradFill>
                </a:rPr>
                <a:t>VSTO</a:t>
              </a:r>
              <a:endParaRPr lang="en-US" sz="1764" dirty="0">
                <a:gradFill>
                  <a:gsLst>
                    <a:gs pos="10619">
                      <a:schemeClr val="tx1"/>
                    </a:gs>
                    <a:gs pos="28000">
                      <a:schemeClr val="tx1"/>
                    </a:gs>
                  </a:gsLst>
                  <a:lin ang="5400000" scaled="0"/>
                </a:gradFill>
              </a:endParaRP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Resources</a:t>
            </a:r>
            <a:endParaRPr lang="en-US" dirty="0"/>
          </a:p>
        </p:txBody>
      </p:sp>
      <p:sp>
        <p:nvSpPr>
          <p:cNvPr id="3" name="Text Placeholder 2"/>
          <p:cNvSpPr>
            <a:spLocks noGrp="1"/>
          </p:cNvSpPr>
          <p:nvPr>
            <p:ph type="body" sz="quarter" idx="10"/>
          </p:nvPr>
        </p:nvSpPr>
        <p:spPr/>
        <p:txBody>
          <a:bodyPr/>
          <a:lstStyle/>
          <a:p>
            <a:r>
              <a:rPr lang="en-US" sz="3600" b="1" dirty="0" smtClean="0"/>
              <a:t>Install </a:t>
            </a:r>
            <a:r>
              <a:rPr lang="en-US" sz="3600" b="1" dirty="0"/>
              <a:t>and configure SharePoint 2013</a:t>
            </a:r>
            <a:endParaRPr lang="en-US" sz="3600" dirty="0" smtClean="0"/>
          </a:p>
          <a:p>
            <a:pPr lvl="1"/>
            <a:r>
              <a:rPr lang="en-US" sz="2000" dirty="0">
                <a:hlinkClick r:id="rId2"/>
              </a:rPr>
              <a:t>http://</a:t>
            </a:r>
            <a:r>
              <a:rPr lang="en-US" sz="2000" dirty="0" smtClean="0">
                <a:hlinkClick r:id="rId2"/>
              </a:rPr>
              <a:t>technet.microsoft.com/en-us/library/cc262957.aspx</a:t>
            </a:r>
            <a:endParaRPr lang="en-US" sz="2000" dirty="0" smtClean="0"/>
          </a:p>
          <a:p>
            <a:r>
              <a:rPr lang="en-US" sz="3600" b="1" dirty="0" smtClean="0"/>
              <a:t>SharePoint </a:t>
            </a:r>
            <a:r>
              <a:rPr lang="en-US" sz="3600" b="1" dirty="0"/>
              <a:t>Server 2013 Virtual Machine Setup Guide</a:t>
            </a:r>
            <a:endParaRPr lang="en-US" sz="3600" b="1" dirty="0" smtClean="0"/>
          </a:p>
          <a:p>
            <a:pPr lvl="1"/>
            <a:r>
              <a:rPr lang="en-US" sz="2000" dirty="0">
                <a:hlinkClick r:id="rId3"/>
              </a:rPr>
              <a:t>https://www.criticalpathtraining.com/articles/critical-path-training-sharepoint-server-2013-virtual-machine-setup-guide</a:t>
            </a:r>
            <a:r>
              <a:rPr lang="en-US" sz="2000" dirty="0" smtClean="0">
                <a:hlinkClick r:id="rId3"/>
              </a:rPr>
              <a:t>/</a:t>
            </a:r>
            <a:endParaRPr lang="en-US" sz="2000" dirty="0" smtClean="0"/>
          </a:p>
          <a:p>
            <a:r>
              <a:rPr lang="en-US" sz="3600" b="1" u="sng" dirty="0" err="1" smtClean="0">
                <a:latin typeface="Arial Black" panose="020B0A04020102020204" pitchFamily="34" charset="0"/>
              </a:rPr>
              <a:t>Creacion</a:t>
            </a:r>
            <a:r>
              <a:rPr lang="en-US" sz="3600" b="1" u="sng" dirty="0" smtClean="0">
                <a:latin typeface="Arial Black" panose="020B0A04020102020204" pitchFamily="34" charset="0"/>
              </a:rPr>
              <a:t> de </a:t>
            </a:r>
            <a:r>
              <a:rPr lang="en-US" sz="3600" b="1" u="sng" dirty="0" err="1" smtClean="0">
                <a:latin typeface="Arial Black" panose="020B0A04020102020204" pitchFamily="34" charset="0"/>
              </a:rPr>
              <a:t>Ambientes</a:t>
            </a:r>
            <a:r>
              <a:rPr lang="en-US" sz="3600" b="1" u="sng" dirty="0" smtClean="0">
                <a:latin typeface="Arial Black" panose="020B0A04020102020204" pitchFamily="34" charset="0"/>
              </a:rPr>
              <a:t> de </a:t>
            </a:r>
            <a:r>
              <a:rPr lang="en-US" sz="3600" b="1" u="sng" dirty="0" err="1" smtClean="0">
                <a:latin typeface="Arial Black" panose="020B0A04020102020204" pitchFamily="34" charset="0"/>
              </a:rPr>
              <a:t>Desarrollo</a:t>
            </a:r>
            <a:r>
              <a:rPr lang="en-US" sz="3600" b="1" u="sng" dirty="0" smtClean="0">
                <a:latin typeface="Arial Black" panose="020B0A04020102020204" pitchFamily="34" charset="0"/>
              </a:rPr>
              <a:t> para </a:t>
            </a:r>
          </a:p>
          <a:p>
            <a:pPr marL="0" indent="0">
              <a:buNone/>
            </a:pPr>
            <a:r>
              <a:rPr lang="en-US" sz="3600" b="1" u="sng" dirty="0" smtClean="0">
                <a:latin typeface="Arial Black" panose="020B0A04020102020204" pitchFamily="34" charset="0"/>
              </a:rPr>
              <a:t>SharePoint 2013 </a:t>
            </a:r>
          </a:p>
          <a:p>
            <a:pPr lvl="1"/>
            <a:r>
              <a:rPr lang="en-US" sz="2000" dirty="0">
                <a:hlinkClick r:id="rId4"/>
              </a:rPr>
              <a:t>http://www.amazon.com/Ambientes-desarrollo-para-SharePoint-2013-ebook/dp/B00TWO2XW8/ref=sr_1_1?ie=UTF8&amp;qid=1425227676&amp;sr=8-1&amp;keywords=compartimoss</a:t>
            </a:r>
            <a:r>
              <a:rPr lang="en-US" sz="2000" dirty="0"/>
              <a:t> </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60</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4521" y="4161041"/>
            <a:ext cx="1813432" cy="25637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79601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Support for </a:t>
            </a:r>
            <a:r>
              <a:rPr lang="en-US" sz="7200" dirty="0" smtClean="0"/>
              <a:t>SharePoint Apps</a:t>
            </a:r>
            <a:endParaRPr lang="en-US" sz="7200" dirty="0"/>
          </a:p>
        </p:txBody>
      </p:sp>
    </p:spTree>
    <p:extLst>
      <p:ext uri="{BB962C8B-B14F-4D97-AF65-F5344CB8AC3E}">
        <p14:creationId xmlns:p14="http://schemas.microsoft.com/office/powerpoint/2010/main" val="190069631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Application Support for Apps</a:t>
            </a:r>
            <a:endParaRPr lang="en-US" dirty="0"/>
          </a:p>
        </p:txBody>
      </p:sp>
      <p:sp>
        <p:nvSpPr>
          <p:cNvPr id="3" name="Content Placeholder 2"/>
          <p:cNvSpPr>
            <a:spLocks noGrp="1"/>
          </p:cNvSpPr>
          <p:nvPr>
            <p:ph idx="4294967295"/>
          </p:nvPr>
        </p:nvSpPr>
        <p:spPr>
          <a:xfrm>
            <a:off x="507868" y="1447800"/>
            <a:ext cx="11173090" cy="5181600"/>
          </a:xfrm>
          <a:prstGeom prst="rect">
            <a:avLst/>
          </a:prstGeom>
        </p:spPr>
        <p:txBody>
          <a:bodyPr/>
          <a:lstStyle/>
          <a:p>
            <a:r>
              <a:rPr lang="en-US" dirty="0" smtClean="0"/>
              <a:t>App support requires two service applications</a:t>
            </a:r>
          </a:p>
          <a:p>
            <a:pPr lvl="1"/>
            <a:r>
              <a:rPr lang="en-US" dirty="0" smtClean="0"/>
              <a:t>App Management Service</a:t>
            </a:r>
          </a:p>
          <a:p>
            <a:pPr lvl="1"/>
            <a:r>
              <a:rPr lang="en-US" dirty="0" smtClean="0"/>
              <a:t>Site Subscription Management Service</a:t>
            </a:r>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pPr lvl="1"/>
            <a:r>
              <a:rPr lang="en-US" dirty="0" smtClean="0"/>
              <a:t>These services must be created in on-premises farms to support apps</a:t>
            </a:r>
            <a:endParaRPr lang="en-US" dirty="0"/>
          </a:p>
        </p:txBody>
      </p:sp>
      <p:grpSp>
        <p:nvGrpSpPr>
          <p:cNvPr id="5" name="Group 4"/>
          <p:cNvGrpSpPr/>
          <p:nvPr/>
        </p:nvGrpSpPr>
        <p:grpSpPr>
          <a:xfrm>
            <a:off x="862576" y="2927199"/>
            <a:ext cx="5516960" cy="3068193"/>
            <a:chOff x="1511629" y="913026"/>
            <a:chExt cx="5934201" cy="3300237"/>
          </a:xfrm>
        </p:grpSpPr>
        <p:sp>
          <p:nvSpPr>
            <p:cNvPr id="6" name="Rectangle 5"/>
            <p:cNvSpPr/>
            <p:nvPr/>
          </p:nvSpPr>
          <p:spPr bwMode="auto">
            <a:xfrm>
              <a:off x="1739036" y="913026"/>
              <a:ext cx="5706794" cy="308416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0800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 Farm</a:t>
              </a:r>
            </a:p>
          </p:txBody>
        </p:sp>
        <p:sp>
          <p:nvSpPr>
            <p:cNvPr id="7" name="Rectangle 6"/>
            <p:cNvSpPr/>
            <p:nvPr/>
          </p:nvSpPr>
          <p:spPr bwMode="auto">
            <a:xfrm>
              <a:off x="3632396" y="1393791"/>
              <a:ext cx="3510476" cy="1143216"/>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App Management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Instance Metadata</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Security Principals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Permissions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Licensing</a:t>
              </a:r>
            </a:p>
          </p:txBody>
        </p:sp>
        <p:pic>
          <p:nvPicPr>
            <p:cNvPr id="8" name="Picture 7"/>
            <p:cNvPicPr>
              <a:picLocks noChangeAspect="1"/>
            </p:cNvPicPr>
            <p:nvPr/>
          </p:nvPicPr>
          <p:blipFill>
            <a:blip r:embed="rId3"/>
            <a:stretch>
              <a:fillRect/>
            </a:stretch>
          </p:blipFill>
          <p:spPr>
            <a:xfrm>
              <a:off x="6562867" y="2076446"/>
              <a:ext cx="515769" cy="411602"/>
            </a:xfrm>
            <a:prstGeom prst="rect">
              <a:avLst/>
            </a:prstGeom>
          </p:spPr>
        </p:pic>
        <p:sp>
          <p:nvSpPr>
            <p:cNvPr id="9" name="Rectangle 8"/>
            <p:cNvSpPr/>
            <p:nvPr/>
          </p:nvSpPr>
          <p:spPr bwMode="auto">
            <a:xfrm>
              <a:off x="3632395" y="2695489"/>
              <a:ext cx="3510476" cy="84536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Site Subscription Settings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Tenancy Management</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Site Collection Mapping</a:t>
              </a:r>
            </a:p>
          </p:txBody>
        </p:sp>
        <p:grpSp>
          <p:nvGrpSpPr>
            <p:cNvPr id="10" name="Group 9"/>
            <p:cNvGrpSpPr>
              <a:grpSpLocks noChangeAspect="1"/>
            </p:cNvGrpSpPr>
            <p:nvPr/>
          </p:nvGrpSpPr>
          <p:grpSpPr>
            <a:xfrm>
              <a:off x="1511629" y="2683109"/>
              <a:ext cx="1697226" cy="1530154"/>
              <a:chOff x="784636" y="1642899"/>
              <a:chExt cx="2274396" cy="2100062"/>
            </a:xfrm>
          </p:grpSpPr>
          <p:grpSp>
            <p:nvGrpSpPr>
              <p:cNvPr id="19" name="Group 18"/>
              <p:cNvGrpSpPr/>
              <p:nvPr/>
            </p:nvGrpSpPr>
            <p:grpSpPr>
              <a:xfrm>
                <a:off x="1584678" y="1642899"/>
                <a:ext cx="1474354" cy="1159738"/>
                <a:chOff x="3259173" y="2265001"/>
                <a:chExt cx="1474354" cy="1159738"/>
              </a:xfrm>
            </p:grpSpPr>
            <p:pic>
              <p:nvPicPr>
                <p:cNvPr id="26" name="Picture 25"/>
                <p:cNvPicPr>
                  <a:picLocks noChangeAspect="1"/>
                </p:cNvPicPr>
                <p:nvPr/>
              </p:nvPicPr>
              <p:blipFill>
                <a:blip r:embed="rId4"/>
                <a:stretch>
                  <a:fillRect/>
                </a:stretch>
              </p:blipFill>
              <p:spPr>
                <a:xfrm>
                  <a:off x="3259173" y="2493797"/>
                  <a:ext cx="465830" cy="863861"/>
                </a:xfrm>
                <a:prstGeom prst="rect">
                  <a:avLst/>
                </a:prstGeom>
              </p:spPr>
            </p:pic>
            <p:pic>
              <p:nvPicPr>
                <p:cNvPr id="27" name="Picture 26"/>
                <p:cNvPicPr>
                  <a:picLocks noChangeAspect="1"/>
                </p:cNvPicPr>
                <p:nvPr/>
              </p:nvPicPr>
              <p:blipFill>
                <a:blip r:embed="rId4"/>
                <a:stretch>
                  <a:fillRect/>
                </a:stretch>
              </p:blipFill>
              <p:spPr>
                <a:xfrm>
                  <a:off x="3584595" y="2265001"/>
                  <a:ext cx="465830" cy="863861"/>
                </a:xfrm>
                <a:prstGeom prst="rect">
                  <a:avLst/>
                </a:prstGeom>
              </p:spPr>
            </p:pic>
            <p:pic>
              <p:nvPicPr>
                <p:cNvPr id="28" name="Picture 27"/>
                <p:cNvPicPr>
                  <a:picLocks noChangeAspect="1"/>
                </p:cNvPicPr>
                <p:nvPr/>
              </p:nvPicPr>
              <p:blipFill>
                <a:blip r:embed="rId5"/>
                <a:stretch>
                  <a:fillRect/>
                </a:stretch>
              </p:blipFill>
              <p:spPr>
                <a:xfrm>
                  <a:off x="3829702" y="2547779"/>
                  <a:ext cx="903825" cy="876960"/>
                </a:xfrm>
                <a:prstGeom prst="rect">
                  <a:avLst/>
                </a:prstGeom>
              </p:spPr>
            </p:pic>
          </p:grpSp>
          <p:grpSp>
            <p:nvGrpSpPr>
              <p:cNvPr id="20" name="Group 19"/>
              <p:cNvGrpSpPr/>
              <p:nvPr/>
            </p:nvGrpSpPr>
            <p:grpSpPr>
              <a:xfrm>
                <a:off x="1351763" y="2761698"/>
                <a:ext cx="1110204" cy="981263"/>
                <a:chOff x="2552214" y="4019392"/>
                <a:chExt cx="1110204" cy="981263"/>
              </a:xfrm>
            </p:grpSpPr>
            <p:pic>
              <p:nvPicPr>
                <p:cNvPr id="24" name="Picture 23"/>
                <p:cNvPicPr>
                  <a:picLocks noChangeAspect="1"/>
                </p:cNvPicPr>
                <p:nvPr/>
              </p:nvPicPr>
              <p:blipFill>
                <a:blip r:embed="rId4"/>
                <a:stretch>
                  <a:fillRect/>
                </a:stretch>
              </p:blipFill>
              <p:spPr>
                <a:xfrm>
                  <a:off x="2552214" y="4136794"/>
                  <a:ext cx="465830" cy="863861"/>
                </a:xfrm>
                <a:prstGeom prst="rect">
                  <a:avLst/>
                </a:prstGeom>
              </p:spPr>
            </p:pic>
            <p:pic>
              <p:nvPicPr>
                <p:cNvPr id="25" name="Picture 24"/>
                <p:cNvPicPr>
                  <a:picLocks noChangeAspect="1"/>
                </p:cNvPicPr>
                <p:nvPr/>
              </p:nvPicPr>
              <p:blipFill>
                <a:blip r:embed="rId6"/>
                <a:stretch>
                  <a:fillRect/>
                </a:stretch>
              </p:blipFill>
              <p:spPr>
                <a:xfrm>
                  <a:off x="2855928" y="4019392"/>
                  <a:ext cx="806490" cy="904800"/>
                </a:xfrm>
                <a:prstGeom prst="rect">
                  <a:avLst/>
                </a:prstGeom>
              </p:spPr>
            </p:pic>
          </p:grpSp>
          <p:grpSp>
            <p:nvGrpSpPr>
              <p:cNvPr id="21" name="Group 20"/>
              <p:cNvGrpSpPr/>
              <p:nvPr/>
            </p:nvGrpSpPr>
            <p:grpSpPr>
              <a:xfrm>
                <a:off x="784636" y="2008184"/>
                <a:ext cx="949310" cy="1066996"/>
                <a:chOff x="1637814" y="2493797"/>
                <a:chExt cx="949310" cy="1066996"/>
              </a:xfrm>
            </p:grpSpPr>
            <p:pic>
              <p:nvPicPr>
                <p:cNvPr id="22" name="Picture 21"/>
                <p:cNvPicPr>
                  <a:picLocks noChangeAspect="1"/>
                </p:cNvPicPr>
                <p:nvPr/>
              </p:nvPicPr>
              <p:blipFill>
                <a:blip r:embed="rId4"/>
                <a:stretch>
                  <a:fillRect/>
                </a:stretch>
              </p:blipFill>
              <p:spPr>
                <a:xfrm>
                  <a:off x="1637814" y="2696932"/>
                  <a:ext cx="465830" cy="863861"/>
                </a:xfrm>
                <a:prstGeom prst="rect">
                  <a:avLst/>
                </a:prstGeom>
              </p:spPr>
            </p:pic>
            <p:pic>
              <p:nvPicPr>
                <p:cNvPr id="23" name="Picture 22"/>
                <p:cNvPicPr>
                  <a:picLocks noChangeAspect="1"/>
                </p:cNvPicPr>
                <p:nvPr/>
              </p:nvPicPr>
              <p:blipFill>
                <a:blip r:embed="rId7"/>
                <a:stretch>
                  <a:fillRect/>
                </a:stretch>
              </p:blipFill>
              <p:spPr>
                <a:xfrm>
                  <a:off x="1857111" y="2493797"/>
                  <a:ext cx="730013" cy="911760"/>
                </a:xfrm>
                <a:prstGeom prst="rect">
                  <a:avLst/>
                </a:prstGeom>
              </p:spPr>
            </p:pic>
          </p:grpSp>
        </p:grpSp>
        <p:pic>
          <p:nvPicPr>
            <p:cNvPr id="11" name="Picture 10"/>
            <p:cNvPicPr>
              <a:picLocks noChangeAspect="1"/>
            </p:cNvPicPr>
            <p:nvPr/>
          </p:nvPicPr>
          <p:blipFill>
            <a:blip r:embed="rId8"/>
            <a:stretch>
              <a:fillRect/>
            </a:stretch>
          </p:blipFill>
          <p:spPr>
            <a:xfrm>
              <a:off x="6463041" y="2963348"/>
              <a:ext cx="615595" cy="573117"/>
            </a:xfrm>
            <a:prstGeom prst="rect">
              <a:avLst/>
            </a:prstGeom>
          </p:spPr>
        </p:pic>
        <p:grpSp>
          <p:nvGrpSpPr>
            <p:cNvPr id="12" name="Group 11"/>
            <p:cNvGrpSpPr/>
            <p:nvPr/>
          </p:nvGrpSpPr>
          <p:grpSpPr>
            <a:xfrm>
              <a:off x="1923093" y="1412121"/>
              <a:ext cx="1525244" cy="1106555"/>
              <a:chOff x="2125963" y="5073445"/>
              <a:chExt cx="1912091" cy="1478195"/>
            </a:xfrm>
          </p:grpSpPr>
          <p:sp>
            <p:nvSpPr>
              <p:cNvPr id="13" name="Rectangle 12"/>
              <p:cNvSpPr/>
              <p:nvPr/>
            </p:nvSpPr>
            <p:spPr bwMode="auto">
              <a:xfrm>
                <a:off x="2125963" y="5073445"/>
                <a:ext cx="1912091" cy="147819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SharePoint Tenancy</a:t>
                </a:r>
                <a:endParaRPr lang="en-US" sz="1000" dirty="0" smtClean="0">
                  <a:solidFill>
                    <a:schemeClr val="tx1">
                      <a:lumMod val="65000"/>
                      <a:lumOff val="35000"/>
                    </a:schemeClr>
                  </a:solidFill>
                  <a:ea typeface="Segoe UI" pitchFamily="34" charset="0"/>
                  <a:cs typeface="Segoe UI" pitchFamily="34" charset="0"/>
                </a:endParaRPr>
              </a:p>
            </p:txBody>
          </p:sp>
          <p:sp>
            <p:nvSpPr>
              <p:cNvPr id="14" name="Rectangle 13"/>
              <p:cNvSpPr/>
              <p:nvPr/>
            </p:nvSpPr>
            <p:spPr bwMode="auto">
              <a:xfrm>
                <a:off x="2330244" y="5378259"/>
                <a:ext cx="1503531" cy="1088224"/>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 Collection</a:t>
                </a:r>
                <a:endParaRPr lang="en-US" sz="1000" dirty="0" smtClean="0">
                  <a:solidFill>
                    <a:schemeClr val="tx1">
                      <a:lumMod val="65000"/>
                      <a:lumOff val="35000"/>
                    </a:schemeClr>
                  </a:solidFill>
                  <a:ea typeface="Segoe UI" pitchFamily="34" charset="0"/>
                  <a:cs typeface="Segoe UI" pitchFamily="34" charset="0"/>
                </a:endParaRPr>
              </a:p>
            </p:txBody>
          </p:sp>
          <p:sp>
            <p:nvSpPr>
              <p:cNvPr id="15" name="Rectangle 14"/>
              <p:cNvSpPr/>
              <p:nvPr/>
            </p:nvSpPr>
            <p:spPr bwMode="auto">
              <a:xfrm>
                <a:off x="2427762" y="5663827"/>
                <a:ext cx="1288025" cy="74725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a:t>
                </a:r>
                <a:endParaRPr lang="en-US" sz="1000" dirty="0" smtClean="0">
                  <a:solidFill>
                    <a:schemeClr val="tx1">
                      <a:lumMod val="65000"/>
                      <a:lumOff val="35000"/>
                    </a:schemeClr>
                  </a:solidFill>
                  <a:ea typeface="Segoe UI" pitchFamily="34" charset="0"/>
                  <a:cs typeface="Segoe UI" pitchFamily="34" charset="0"/>
                </a:endParaRPr>
              </a:p>
            </p:txBody>
          </p:sp>
          <p:grpSp>
            <p:nvGrpSpPr>
              <p:cNvPr id="16" name="Group 15"/>
              <p:cNvGrpSpPr/>
              <p:nvPr/>
            </p:nvGrpSpPr>
            <p:grpSpPr>
              <a:xfrm>
                <a:off x="2524859" y="5977936"/>
                <a:ext cx="1096032" cy="359995"/>
                <a:chOff x="839588" y="5711647"/>
                <a:chExt cx="1096032" cy="359995"/>
              </a:xfrm>
            </p:grpSpPr>
            <p:sp>
              <p:nvSpPr>
                <p:cNvPr id="17" name="Rectangle 16"/>
                <p:cNvSpPr/>
                <p:nvPr/>
              </p:nvSpPr>
              <p:spPr bwMode="auto">
                <a:xfrm>
                  <a:off x="839588" y="5711647"/>
                  <a:ext cx="1096032" cy="359995"/>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App</a:t>
                  </a:r>
                  <a:endParaRPr lang="en-US" sz="1000" dirty="0" smtClean="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a:blip r:embed="rId9"/>
                <a:stretch>
                  <a:fillRect/>
                </a:stretch>
              </p:blipFill>
              <p:spPr>
                <a:xfrm>
                  <a:off x="906141" y="5772725"/>
                  <a:ext cx="273247" cy="263154"/>
                </a:xfrm>
                <a:prstGeom prst="rect">
                  <a:avLst/>
                </a:prstGeom>
              </p:spPr>
            </p:pic>
          </p:grpSp>
        </p:grpSp>
      </p:grpSp>
    </p:spTree>
    <p:extLst>
      <p:ext uri="{BB962C8B-B14F-4D97-AF65-F5344CB8AC3E}">
        <p14:creationId xmlns:p14="http://schemas.microsoft.com/office/powerpoint/2010/main" val="114675025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Support for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63</a:t>
            </a:fld>
            <a:endParaRPr lang="en-US" dirty="0"/>
          </a:p>
        </p:txBody>
      </p:sp>
      <p:pic>
        <p:nvPicPr>
          <p:cNvPr id="5" name="Picture 4"/>
          <p:cNvPicPr>
            <a:picLocks noChangeAspect="1"/>
          </p:cNvPicPr>
          <p:nvPr/>
        </p:nvPicPr>
        <p:blipFill>
          <a:blip r:embed="rId2"/>
          <a:stretch>
            <a:fillRect/>
          </a:stretch>
        </p:blipFill>
        <p:spPr>
          <a:xfrm>
            <a:off x="1251835" y="1075503"/>
            <a:ext cx="10560937" cy="5543510"/>
          </a:xfrm>
          <a:prstGeom prst="rect">
            <a:avLst/>
          </a:prstGeom>
          <a:ln>
            <a:solidFill>
              <a:schemeClr val="bg1">
                <a:lumMod val="50000"/>
              </a:schemeClr>
            </a:solidFill>
          </a:ln>
        </p:spPr>
      </p:pic>
    </p:spTree>
    <p:extLst>
      <p:ext uri="{BB962C8B-B14F-4D97-AF65-F5344CB8AC3E}">
        <p14:creationId xmlns:p14="http://schemas.microsoft.com/office/powerpoint/2010/main" val="39588427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Creating the App Catalog Site Collection</a:t>
            </a:r>
            <a:endParaRPr lang="en-US" dirty="0"/>
          </a:p>
        </p:txBody>
      </p:sp>
      <p:sp>
        <p:nvSpPr>
          <p:cNvPr id="8" name="Content Placeholder 7"/>
          <p:cNvSpPr>
            <a:spLocks noGrp="1"/>
          </p:cNvSpPr>
          <p:nvPr>
            <p:ph idx="4294967295"/>
          </p:nvPr>
        </p:nvSpPr>
        <p:spPr>
          <a:xfrm>
            <a:off x="507868" y="1447800"/>
            <a:ext cx="11173090" cy="5181600"/>
          </a:xfrm>
          <a:prstGeom prst="rect">
            <a:avLst/>
          </a:prstGeom>
        </p:spPr>
        <p:txBody>
          <a:bodyPr/>
          <a:lstStyle/>
          <a:p>
            <a:r>
              <a:rPr lang="en-US" dirty="0" smtClean="0"/>
              <a:t>You must create the App Catalog site collection</a:t>
            </a:r>
          </a:p>
          <a:p>
            <a:pPr lvl="1"/>
            <a:r>
              <a:rPr lang="en-US" dirty="0" smtClean="0"/>
              <a:t>You can create it using a PowerShell script</a:t>
            </a:r>
          </a:p>
          <a:p>
            <a:pPr lvl="1"/>
            <a:r>
              <a:rPr lang="en-US" dirty="0" smtClean="0"/>
              <a:t>You can create it using Central Administration</a:t>
            </a:r>
          </a:p>
          <a:p>
            <a:pPr lvl="1"/>
            <a:r>
              <a:rPr lang="en-US" dirty="0" smtClean="0"/>
              <a:t>App Catalog site associated with one web application</a:t>
            </a:r>
          </a:p>
          <a:p>
            <a:pPr lvl="1"/>
            <a:endParaRPr lang="en-US" dirty="0"/>
          </a:p>
          <a:p>
            <a:pPr lvl="1"/>
            <a:endParaRPr lang="en-US" dirty="0" smtClean="0"/>
          </a:p>
          <a:p>
            <a:pPr lvl="1"/>
            <a:endParaRPr lang="en-US" dirty="0"/>
          </a:p>
          <a:p>
            <a:pPr lvl="1"/>
            <a:endParaRPr lang="en-US" dirty="0" smtClean="0"/>
          </a:p>
          <a:p>
            <a:pPr lvl="1"/>
            <a:endParaRPr lang="en-US" dirty="0" smtClean="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412" y="3505200"/>
            <a:ext cx="6116834" cy="2514600"/>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074452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 Catalog URL and Permissions</a:t>
            </a:r>
            <a:endParaRPr lang="en-US" dirty="0"/>
          </a:p>
        </p:txBody>
      </p:sp>
      <p:sp>
        <p:nvSpPr>
          <p:cNvPr id="6" name="Content Placeholder 5"/>
          <p:cNvSpPr>
            <a:spLocks noGrp="1"/>
          </p:cNvSpPr>
          <p:nvPr>
            <p:ph idx="4294967295"/>
          </p:nvPr>
        </p:nvSpPr>
        <p:spPr>
          <a:xfrm>
            <a:off x="507868" y="1447800"/>
            <a:ext cx="11173090" cy="5181600"/>
          </a:xfrm>
          <a:prstGeom prst="rect">
            <a:avLst/>
          </a:prstGeom>
        </p:spPr>
        <p:txBody>
          <a:bodyPr>
            <a:normAutofit/>
          </a:bodyPr>
          <a:lstStyle/>
          <a:p>
            <a:r>
              <a:rPr lang="en-US" sz="2400" dirty="0"/>
              <a:t>App catalog site created at a specific URL</a:t>
            </a:r>
          </a:p>
          <a:p>
            <a:pPr lvl="1"/>
            <a:r>
              <a:rPr lang="en-US" sz="2000" dirty="0"/>
              <a:t>Creating App Catalog site with PowerShell is more flexible</a:t>
            </a:r>
            <a:br>
              <a:rPr lang="en-US" sz="2000" dirty="0"/>
            </a:br>
            <a:r>
              <a:rPr lang="en-US" sz="1600" i="1" dirty="0"/>
              <a:t>you can create site as top-level domain using host-named site collections (HNSCs)</a:t>
            </a:r>
          </a:p>
          <a:p>
            <a:pPr lvl="1"/>
            <a:endParaRPr lang="en-US" sz="2000" dirty="0"/>
          </a:p>
          <a:p>
            <a:pPr lvl="1"/>
            <a:endParaRPr lang="en-US" sz="2000" dirty="0"/>
          </a:p>
          <a:p>
            <a:pPr lvl="1"/>
            <a:endParaRPr lang="en-US" sz="2000" dirty="0"/>
          </a:p>
          <a:p>
            <a:r>
              <a:rPr lang="en-US" sz="2400" dirty="0"/>
              <a:t>Setting App Catalog permissions</a:t>
            </a:r>
          </a:p>
          <a:p>
            <a:pPr lvl="1"/>
            <a:r>
              <a:rPr lang="en-US" sz="2000" dirty="0"/>
              <a:t>Site collection administrator becomes App Catalog administrator</a:t>
            </a:r>
          </a:p>
          <a:p>
            <a:pPr lvl="1"/>
            <a:r>
              <a:rPr lang="en-US" sz="2000" dirty="0"/>
              <a:t>End user permissions allows user to discover and install apps</a:t>
            </a:r>
          </a:p>
          <a:p>
            <a:endParaRPr lang="en-US" sz="2000" dirty="0"/>
          </a:p>
          <a:p>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957620" y="4722513"/>
            <a:ext cx="5728246" cy="1676400"/>
          </a:xfrm>
          <a:prstGeom prst="rect">
            <a:avLst/>
          </a:prstGeom>
          <a:noFill/>
          <a:ln w="28575">
            <a:solidFill>
              <a:schemeClr val="bg1">
                <a:lumMod val="75000"/>
              </a:schemeClr>
            </a:solidFill>
          </a:ln>
          <a:effectLst>
            <a:outerShdw blurRad="50800" dist="38100" dir="2700000" algn="tl" rotWithShape="0">
              <a:prstClr val="black">
                <a:alpha val="40000"/>
              </a:prst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492123" y="2545612"/>
            <a:ext cx="5118100" cy="990600"/>
          </a:xfrm>
          <a:prstGeom prst="rect">
            <a:avLst/>
          </a:prstGeom>
          <a:noFill/>
          <a:ln w="28575">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305411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Apps for SharePoint Document Library</a:t>
            </a:r>
            <a:endParaRPr lang="en-US" dirty="0"/>
          </a:p>
        </p:txBody>
      </p:sp>
      <p:sp>
        <p:nvSpPr>
          <p:cNvPr id="3" name="Content Placeholder 2"/>
          <p:cNvSpPr>
            <a:spLocks noGrp="1"/>
          </p:cNvSpPr>
          <p:nvPr>
            <p:ph idx="4294967295"/>
          </p:nvPr>
        </p:nvSpPr>
        <p:spPr>
          <a:xfrm>
            <a:off x="507868" y="1447800"/>
            <a:ext cx="11173090" cy="5181600"/>
          </a:xfrm>
          <a:prstGeom prst="rect">
            <a:avLst/>
          </a:prstGeom>
        </p:spPr>
        <p:txBody>
          <a:bodyPr>
            <a:normAutofit/>
          </a:bodyPr>
          <a:lstStyle/>
          <a:p>
            <a:r>
              <a:rPr lang="en-US" sz="2400" dirty="0"/>
              <a:t>Apps for SharePoint is special document library</a:t>
            </a:r>
          </a:p>
          <a:p>
            <a:pPr lvl="1"/>
            <a:r>
              <a:rPr lang="en-US" sz="2000" dirty="0"/>
              <a:t>It's the place where you publish SharePoint apps</a:t>
            </a:r>
          </a:p>
          <a:p>
            <a:pPr lvl="1"/>
            <a:r>
              <a:rPr lang="en-US" sz="2000" dirty="0"/>
              <a:t>You upload app package and enter the related metadata</a:t>
            </a:r>
          </a:p>
        </p:txBody>
      </p:sp>
      <p:grpSp>
        <p:nvGrpSpPr>
          <p:cNvPr id="16" name="Group 15"/>
          <p:cNvGrpSpPr/>
          <p:nvPr/>
        </p:nvGrpSpPr>
        <p:grpSpPr>
          <a:xfrm>
            <a:off x="2426980" y="2925097"/>
            <a:ext cx="7177520" cy="3239938"/>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79977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S2S authentication</a:t>
            </a:r>
          </a:p>
        </p:txBody>
      </p:sp>
    </p:spTree>
    <p:extLst>
      <p:ext uri="{BB962C8B-B14F-4D97-AF65-F5344CB8AC3E}">
        <p14:creationId xmlns:p14="http://schemas.microsoft.com/office/powerpoint/2010/main" val="291601995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a Server-to-server (S2S) Trust</a:t>
            </a:r>
            <a:endParaRPr lang="en-US" dirty="0"/>
          </a:p>
        </p:txBody>
      </p:sp>
      <p:sp>
        <p:nvSpPr>
          <p:cNvPr id="3" name="Content Placeholder 2"/>
          <p:cNvSpPr>
            <a:spLocks noGrp="1"/>
          </p:cNvSpPr>
          <p:nvPr>
            <p:ph idx="4294967295"/>
          </p:nvPr>
        </p:nvSpPr>
        <p:spPr>
          <a:xfrm>
            <a:off x="493413" y="1077091"/>
            <a:ext cx="11173090" cy="5400368"/>
          </a:xfrm>
          <a:prstGeom prst="rect">
            <a:avLst/>
          </a:prstGeom>
        </p:spPr>
        <p:txBody>
          <a:bodyPr>
            <a:normAutofit/>
          </a:bodyPr>
          <a:lstStyle/>
          <a:p>
            <a:r>
              <a:rPr lang="en-US" sz="2000" dirty="0"/>
              <a:t>Trusted connection between app and SharePoint</a:t>
            </a:r>
          </a:p>
          <a:p>
            <a:pPr lvl="1"/>
            <a:r>
              <a:rPr lang="en-US" sz="1800" dirty="0"/>
              <a:t>Eliminates need for </a:t>
            </a:r>
            <a:r>
              <a:rPr lang="en-US" sz="1800" dirty="0" smtClean="0"/>
              <a:t>ACS (Azure Access Control Service) </a:t>
            </a:r>
            <a:r>
              <a:rPr lang="en-US" sz="1800" dirty="0"/>
              <a:t>when running apps in on-premises farm</a:t>
            </a:r>
          </a:p>
          <a:p>
            <a:pPr lvl="1"/>
            <a:r>
              <a:rPr lang="en-US" sz="1800" dirty="0"/>
              <a:t>Trust between servers configured using SSL certificates</a:t>
            </a:r>
          </a:p>
          <a:p>
            <a:pPr lvl="1"/>
            <a:r>
              <a:rPr lang="en-US" sz="1800" dirty="0"/>
              <a:t>App code requires access to private key of SSL certificate</a:t>
            </a:r>
          </a:p>
          <a:p>
            <a:pPr lvl="1"/>
            <a:r>
              <a:rPr lang="en-US" sz="1800" dirty="0"/>
              <a:t>Requires creating Security Token Service on SharePoint server(s)</a:t>
            </a:r>
          </a:p>
          <a:p>
            <a:r>
              <a:rPr lang="en-US" sz="2400" dirty="0">
                <a:latin typeface="Aharoni" panose="02010803020104030203" pitchFamily="2" charset="-79"/>
                <a:cs typeface="Aharoni" panose="02010803020104030203" pitchFamily="2" charset="-79"/>
              </a:rPr>
              <a:t>Las </a:t>
            </a:r>
            <a:r>
              <a:rPr lang="en-US" sz="2400" dirty="0" err="1">
                <a:latin typeface="Aharoni" panose="02010803020104030203" pitchFamily="2" charset="-79"/>
                <a:cs typeface="Aharoni" panose="02010803020104030203" pitchFamily="2" charset="-79"/>
              </a:rPr>
              <a:t>aplicaciones</a:t>
            </a:r>
            <a:r>
              <a:rPr lang="en-US" sz="2400" dirty="0">
                <a:latin typeface="Aharoni" panose="02010803020104030203" pitchFamily="2" charset="-79"/>
                <a:cs typeface="Aharoni" panose="02010803020104030203" pitchFamily="2" charset="-79"/>
              </a:rPr>
              <a:t> High-Trust </a:t>
            </a:r>
            <a:r>
              <a:rPr lang="en-US" sz="2400" dirty="0" smtClean="0">
                <a:latin typeface="Aharoni" panose="02010803020104030203" pitchFamily="2" charset="-79"/>
                <a:cs typeface="Aharoni" panose="02010803020104030203" pitchFamily="2" charset="-79"/>
              </a:rPr>
              <a:t>– I (</a:t>
            </a:r>
            <a:r>
              <a:rPr lang="en-US" sz="2400" dirty="0" err="1" smtClean="0">
                <a:latin typeface="Aharoni" panose="02010803020104030203" pitchFamily="2" charset="-79"/>
                <a:cs typeface="Aharoni" panose="02010803020104030203" pitchFamily="2" charset="-79"/>
              </a:rPr>
              <a:t>Edin</a:t>
            </a:r>
            <a:r>
              <a:rPr lang="en-US" sz="2400" dirty="0" smtClean="0">
                <a:latin typeface="Aharoni" panose="02010803020104030203" pitchFamily="2" charset="-79"/>
                <a:cs typeface="Aharoni" panose="02010803020104030203" pitchFamily="2" charset="-79"/>
              </a:rPr>
              <a:t> </a:t>
            </a:r>
            <a:r>
              <a:rPr lang="en-US" sz="2400" dirty="0" err="1" smtClean="0">
                <a:latin typeface="Aharoni" panose="02010803020104030203" pitchFamily="2" charset="-79"/>
                <a:cs typeface="Aharoni" panose="02010803020104030203" pitchFamily="2" charset="-79"/>
              </a:rPr>
              <a:t>Kapic</a:t>
            </a:r>
            <a:r>
              <a:rPr lang="en-US" sz="2400" dirty="0">
                <a:latin typeface="Aharoni" panose="02010803020104030203" pitchFamily="2" charset="-79"/>
                <a:cs typeface="Aharoni" panose="02010803020104030203" pitchFamily="2" charset="-79"/>
              </a:rPr>
              <a:t>) </a:t>
            </a:r>
            <a:r>
              <a:rPr lang="en-US" sz="2400" dirty="0" smtClean="0">
                <a:latin typeface="Aharoni" panose="02010803020104030203" pitchFamily="2" charset="-79"/>
                <a:cs typeface="Aharoni" panose="02010803020104030203" pitchFamily="2" charset="-79"/>
              </a:rPr>
              <a:t>- CompartiMOSS </a:t>
            </a:r>
            <a:r>
              <a:rPr lang="en-US" sz="2400" dirty="0" smtClean="0">
                <a:latin typeface="Aharoni" panose="02010803020104030203" pitchFamily="2" charset="-79"/>
                <a:cs typeface="Aharoni" panose="02010803020104030203" pitchFamily="2" charset="-79"/>
                <a:hlinkClick r:id="rId3"/>
              </a:rPr>
              <a:t>http</a:t>
            </a:r>
            <a:r>
              <a:rPr lang="en-US" sz="2400" dirty="0">
                <a:latin typeface="Aharoni" panose="02010803020104030203" pitchFamily="2" charset="-79"/>
                <a:cs typeface="Aharoni" panose="02010803020104030203" pitchFamily="2" charset="-79"/>
                <a:hlinkClick r:id="rId3"/>
              </a:rPr>
              <a:t>://</a:t>
            </a:r>
            <a:r>
              <a:rPr lang="en-US" sz="2400" dirty="0" smtClean="0">
                <a:latin typeface="Aharoni" panose="02010803020104030203" pitchFamily="2" charset="-79"/>
                <a:cs typeface="Aharoni" panose="02010803020104030203" pitchFamily="2" charset="-79"/>
                <a:hlinkClick r:id="rId3"/>
              </a:rPr>
              <a:t>www.compartimoss.com/revistas/numero-22/las-aplicaciones-high-trust-i</a:t>
            </a:r>
            <a:r>
              <a:rPr lang="en-US" sz="2400" dirty="0" smtClean="0">
                <a:latin typeface="Aharoni" panose="02010803020104030203" pitchFamily="2" charset="-79"/>
                <a:cs typeface="Aharoni" panose="02010803020104030203" pitchFamily="2" charset="-79"/>
              </a:rPr>
              <a:t> </a:t>
            </a:r>
            <a:endParaRPr lang="en-US" sz="2400" dirty="0">
              <a:latin typeface="Aharoni" panose="02010803020104030203" pitchFamily="2" charset="-79"/>
              <a:cs typeface="Aharoni" panose="02010803020104030203" pitchFamily="2" charset="-79"/>
            </a:endParaRPr>
          </a:p>
          <a:p>
            <a:endParaRPr lang="en-US" sz="2400" dirty="0"/>
          </a:p>
        </p:txBody>
      </p:sp>
      <p:grpSp>
        <p:nvGrpSpPr>
          <p:cNvPr id="4" name="Group 3"/>
          <p:cNvGrpSpPr/>
          <p:nvPr/>
        </p:nvGrpSpPr>
        <p:grpSpPr>
          <a:xfrm>
            <a:off x="5359857" y="3434601"/>
            <a:ext cx="4997116" cy="3054658"/>
            <a:chOff x="4807165" y="3481921"/>
            <a:chExt cx="4997116" cy="3054658"/>
          </a:xfrm>
        </p:grpSpPr>
        <p:sp>
          <p:nvSpPr>
            <p:cNvPr id="24" name="Rectangle 23"/>
            <p:cNvSpPr/>
            <p:nvPr/>
          </p:nvSpPr>
          <p:spPr bwMode="auto">
            <a:xfrm>
              <a:off x="4807165" y="3481921"/>
              <a:ext cx="4997116" cy="3054658"/>
            </a:xfrm>
            <a:prstGeom prst="rect">
              <a:avLst/>
            </a:prstGeom>
            <a:solidFill>
              <a:schemeClr val="bg1">
                <a:lumMod val="8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36576" rIns="182880" bIns="45718" numCol="1" rtlCol="0" anchor="t"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2400" dirty="0" smtClean="0">
                  <a:solidFill>
                    <a:schemeClr val="tx1"/>
                  </a:solidFill>
                  <a:latin typeface="+mj-lt"/>
                </a:rPr>
                <a:t>Private Network Environment</a:t>
              </a:r>
            </a:p>
          </p:txBody>
        </p:sp>
        <p:sp>
          <p:nvSpPr>
            <p:cNvPr id="25" name="Rectangle 24"/>
            <p:cNvSpPr/>
            <p:nvPr/>
          </p:nvSpPr>
          <p:spPr bwMode="auto">
            <a:xfrm>
              <a:off x="7227376" y="4024092"/>
              <a:ext cx="1149701"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SharePoint Web Server</a:t>
              </a:r>
            </a:p>
          </p:txBody>
        </p:sp>
        <p:sp>
          <p:nvSpPr>
            <p:cNvPr id="26" name="Rectangle 25"/>
            <p:cNvSpPr/>
            <p:nvPr/>
          </p:nvSpPr>
          <p:spPr bwMode="auto">
            <a:xfrm>
              <a:off x="4949045" y="4774044"/>
              <a:ext cx="912705" cy="731168"/>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User</a:t>
              </a:r>
            </a:p>
          </p:txBody>
        </p:sp>
        <p:sp>
          <p:nvSpPr>
            <p:cNvPr id="27" name="Rectangle 26"/>
            <p:cNvSpPr/>
            <p:nvPr/>
          </p:nvSpPr>
          <p:spPr bwMode="auto">
            <a:xfrm>
              <a:off x="7227376" y="5536965"/>
              <a:ext cx="1138899"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Client App</a:t>
              </a:r>
            </a:p>
          </p:txBody>
        </p:sp>
        <p:sp>
          <p:nvSpPr>
            <p:cNvPr id="28" name="Oval 27"/>
            <p:cNvSpPr/>
            <p:nvPr/>
          </p:nvSpPr>
          <p:spPr bwMode="auto">
            <a:xfrm>
              <a:off x="8563375" y="4220007"/>
              <a:ext cx="973799" cy="427702"/>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S2S STS</a:t>
              </a:r>
            </a:p>
          </p:txBody>
        </p:sp>
        <p:sp>
          <p:nvSpPr>
            <p:cNvPr id="29" name="Oval 28"/>
            <p:cNvSpPr/>
            <p:nvPr/>
          </p:nvSpPr>
          <p:spPr bwMode="auto">
            <a:xfrm>
              <a:off x="8479153" y="5646768"/>
              <a:ext cx="1142241" cy="584885"/>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SSL Cert </a:t>
              </a:r>
            </a:p>
            <a:p>
              <a:pPr algn="ctr" defTabSz="914099" fontAlgn="base">
                <a:spcBef>
                  <a:spcPct val="0"/>
                </a:spcBef>
                <a:spcAft>
                  <a:spcPct val="0"/>
                </a:spcAft>
              </a:pPr>
              <a:r>
                <a:rPr lang="en-US" sz="900" dirty="0" smtClean="0">
                  <a:solidFill>
                    <a:schemeClr val="tx1"/>
                  </a:solidFill>
                  <a:latin typeface="Segoe Condensed" pitchFamily="34" charset="0"/>
                </a:rPr>
                <a:t>Public/Private key pair (.</a:t>
              </a:r>
              <a:r>
                <a:rPr lang="en-US" sz="900" dirty="0" err="1" smtClean="0">
                  <a:solidFill>
                    <a:schemeClr val="tx1"/>
                  </a:solidFill>
                  <a:latin typeface="Segoe Condensed" pitchFamily="34" charset="0"/>
                </a:rPr>
                <a:t>pfx</a:t>
              </a:r>
              <a:r>
                <a:rPr lang="en-US" sz="900" dirty="0" smtClean="0">
                  <a:solidFill>
                    <a:schemeClr val="tx1"/>
                  </a:solidFill>
                  <a:latin typeface="Segoe Condensed" pitchFamily="34" charset="0"/>
                </a:rPr>
                <a:t>)</a:t>
              </a:r>
            </a:p>
          </p:txBody>
        </p:sp>
        <p:cxnSp>
          <p:nvCxnSpPr>
            <p:cNvPr id="30" name="Straight Arrow Connector 29"/>
            <p:cNvCxnSpPr>
              <a:endCxn id="25" idx="1"/>
            </p:cNvCxnSpPr>
            <p:nvPr/>
          </p:nvCxnSpPr>
          <p:spPr>
            <a:xfrm flipV="1">
              <a:off x="5861750" y="4433858"/>
              <a:ext cx="1365626" cy="698584"/>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stCxn id="26" idx="3"/>
              <a:endCxn id="27" idx="1"/>
            </p:cNvCxnSpPr>
            <p:nvPr/>
          </p:nvCxnSpPr>
          <p:spPr>
            <a:xfrm>
              <a:off x="5861750" y="5139628"/>
              <a:ext cx="1365626" cy="807103"/>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V="1">
              <a:off x="7546503" y="4911024"/>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p:nvPr/>
          </p:nvCxnSpPr>
          <p:spPr>
            <a:xfrm>
              <a:off x="8186310" y="4938196"/>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34" name="Freeform 33"/>
            <p:cNvSpPr/>
            <p:nvPr/>
          </p:nvSpPr>
          <p:spPr>
            <a:xfrm>
              <a:off x="6309077" y="4433858"/>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smtClean="0"/>
                <a:t>1</a:t>
              </a:r>
              <a:endParaRPr lang="en-US" sz="2100" kern="1200" dirty="0"/>
            </a:p>
          </p:txBody>
        </p:sp>
        <p:sp>
          <p:nvSpPr>
            <p:cNvPr id="35" name="Freeform 34"/>
            <p:cNvSpPr/>
            <p:nvPr/>
          </p:nvSpPr>
          <p:spPr>
            <a:xfrm>
              <a:off x="6173907" y="5432917"/>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2</a:t>
              </a:r>
              <a:endParaRPr lang="en-US" sz="2100" kern="1200" dirty="0"/>
            </a:p>
          </p:txBody>
        </p:sp>
        <p:sp>
          <p:nvSpPr>
            <p:cNvPr id="36" name="Freeform 35"/>
            <p:cNvSpPr/>
            <p:nvPr/>
          </p:nvSpPr>
          <p:spPr>
            <a:xfrm>
              <a:off x="7067221" y="4976620"/>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3</a:t>
              </a:r>
              <a:endParaRPr lang="en-US" sz="2100" kern="1200" dirty="0"/>
            </a:p>
          </p:txBody>
        </p:sp>
        <p:sp>
          <p:nvSpPr>
            <p:cNvPr id="37" name="Freeform 36"/>
            <p:cNvSpPr/>
            <p:nvPr/>
          </p:nvSpPr>
          <p:spPr>
            <a:xfrm>
              <a:off x="8239116" y="4957973"/>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4</a:t>
              </a:r>
              <a:endParaRPr lang="en-US" sz="2100" kern="1200" dirty="0"/>
            </a:p>
          </p:txBody>
        </p:sp>
        <p:pic>
          <p:nvPicPr>
            <p:cNvPr id="38" name="Picture 37" descr="\\MAGNUM\Projects\Microsoft\Cloud Power FY12\Design\ICONS_PNG\Confidentiality.png"/>
            <p:cNvPicPr>
              <a:picLocks noChangeAspect="1" noChangeArrowheads="1"/>
            </p:cNvPicPr>
            <p:nvPr/>
          </p:nvPicPr>
          <p:blipFill>
            <a:blip r:embed="rId4" cstate="print">
              <a:duotone>
                <a:prstClr val="black"/>
                <a:schemeClr val="accent4">
                  <a:tint val="45000"/>
                  <a:satMod val="400000"/>
                </a:schemeClr>
              </a:duotone>
            </a:blip>
            <a:srcRect/>
            <a:stretch>
              <a:fillRect/>
            </a:stretch>
          </p:blipFill>
          <p:spPr bwMode="auto">
            <a:xfrm>
              <a:off x="7622571" y="5019590"/>
              <a:ext cx="517510" cy="517375"/>
            </a:xfrm>
            <a:prstGeom prst="rect">
              <a:avLst/>
            </a:prstGeom>
            <a:noFill/>
          </p:spPr>
        </p:pic>
      </p:grpSp>
    </p:spTree>
    <p:extLst>
      <p:ext uri="{BB962C8B-B14F-4D97-AF65-F5344CB8AC3E}">
        <p14:creationId xmlns:p14="http://schemas.microsoft.com/office/powerpoint/2010/main" val="137291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2016366" y="3174028"/>
            <a:ext cx="2340000" cy="225725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2"/>
              <a:stretch>
                <a:fillRect/>
              </a:stretch>
            </p:blipFill>
            <p:spPr>
              <a:xfrm>
                <a:off x="1637814" y="2696932"/>
                <a:ext cx="465830" cy="863861"/>
              </a:xfrm>
              <a:prstGeom prst="rect">
                <a:avLst/>
              </a:prstGeom>
            </p:spPr>
          </p:pic>
          <p:pic>
            <p:nvPicPr>
              <p:cNvPr id="37" name="Picture 36"/>
              <p:cNvPicPr>
                <a:picLocks noChangeAspect="1"/>
              </p:cNvPicPr>
              <p:nvPr/>
            </p:nvPicPr>
            <p:blipFill>
              <a:blip r:embed="rId3"/>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2"/>
              <a:stretch>
                <a:fillRect/>
              </a:stretch>
            </p:blipFill>
            <p:spPr>
              <a:xfrm>
                <a:off x="3259173" y="2493797"/>
                <a:ext cx="465830" cy="863861"/>
              </a:xfrm>
              <a:prstGeom prst="rect">
                <a:avLst/>
              </a:prstGeom>
            </p:spPr>
          </p:pic>
          <p:pic>
            <p:nvPicPr>
              <p:cNvPr id="34" name="Picture 33"/>
              <p:cNvPicPr>
                <a:picLocks noChangeAspect="1"/>
              </p:cNvPicPr>
              <p:nvPr/>
            </p:nvPicPr>
            <p:blipFill>
              <a:blip r:embed="rId2"/>
              <a:stretch>
                <a:fillRect/>
              </a:stretch>
            </p:blipFill>
            <p:spPr>
              <a:xfrm>
                <a:off x="3584595" y="2265001"/>
                <a:ext cx="465830" cy="863861"/>
              </a:xfrm>
              <a:prstGeom prst="rect">
                <a:avLst/>
              </a:prstGeom>
            </p:spPr>
          </p:pic>
          <p:pic>
            <p:nvPicPr>
              <p:cNvPr id="35" name="Picture 34"/>
              <p:cNvPicPr>
                <a:picLocks noChangeAspect="1"/>
              </p:cNvPicPr>
              <p:nvPr/>
            </p:nvPicPr>
            <p:blipFill>
              <a:blip r:embed="rId4"/>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2"/>
              <a:stretch>
                <a:fillRect/>
              </a:stretch>
            </p:blipFill>
            <p:spPr>
              <a:xfrm>
                <a:off x="2552214" y="4136794"/>
                <a:ext cx="465830" cy="863861"/>
              </a:xfrm>
              <a:prstGeom prst="rect">
                <a:avLst/>
              </a:prstGeom>
            </p:spPr>
          </p:pic>
          <p:pic>
            <p:nvPicPr>
              <p:cNvPr id="32" name="Picture 31"/>
              <p:cNvPicPr>
                <a:picLocks noChangeAspect="1"/>
              </p:cNvPicPr>
              <p:nvPr/>
            </p:nvPicPr>
            <p:blipFill>
              <a:blip r:embed="rId5"/>
              <a:stretch>
                <a:fillRect/>
              </a:stretch>
            </p:blipFill>
            <p:spPr>
              <a:xfrm>
                <a:off x="2855928" y="4019392"/>
                <a:ext cx="806490" cy="904800"/>
              </a:xfrm>
              <a:prstGeom prst="rect">
                <a:avLst/>
              </a:prstGeom>
            </p:spPr>
          </p:pic>
        </p:grpSp>
      </p:grpSp>
      <p:grpSp>
        <p:nvGrpSpPr>
          <p:cNvPr id="38" name="Group 37"/>
          <p:cNvGrpSpPr>
            <a:grpSpLocks noChangeAspect="1"/>
          </p:cNvGrpSpPr>
          <p:nvPr/>
        </p:nvGrpSpPr>
        <p:grpSpPr>
          <a:xfrm>
            <a:off x="8602872" y="3664942"/>
            <a:ext cx="1872000" cy="1367035"/>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2"/>
            <a:stretch>
              <a:fillRect/>
            </a:stretch>
          </p:blipFill>
          <p:spPr>
            <a:xfrm>
              <a:off x="9644923" y="2181575"/>
              <a:ext cx="465830" cy="863861"/>
            </a:xfrm>
            <a:prstGeom prst="rect">
              <a:avLst/>
            </a:prstGeom>
          </p:spPr>
        </p:pic>
        <p:pic>
          <p:nvPicPr>
            <p:cNvPr id="41" name="Picture 40"/>
            <p:cNvPicPr>
              <a:picLocks noChangeAspect="1"/>
            </p:cNvPicPr>
            <p:nvPr/>
          </p:nvPicPr>
          <p:blipFill>
            <a:blip r:embed="rId2"/>
            <a:stretch>
              <a:fillRect/>
            </a:stretch>
          </p:blipFill>
          <p:spPr>
            <a:xfrm>
              <a:off x="9933631" y="2392758"/>
              <a:ext cx="465830" cy="863861"/>
            </a:xfrm>
            <a:prstGeom prst="rect">
              <a:avLst/>
            </a:prstGeom>
          </p:spPr>
        </p:pic>
        <p:pic>
          <p:nvPicPr>
            <p:cNvPr id="42" name="Picture 41"/>
            <p:cNvPicPr>
              <a:picLocks noChangeAspect="1"/>
            </p:cNvPicPr>
            <p:nvPr/>
          </p:nvPicPr>
          <p:blipFill>
            <a:blip r:embed="rId6"/>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en-US" dirty="0" smtClean="0"/>
              <a:t>S2S with on-premises</a:t>
            </a:r>
            <a:endParaRPr lang="en-US" dirty="0"/>
          </a:p>
        </p:txBody>
      </p:sp>
      <p:cxnSp>
        <p:nvCxnSpPr>
          <p:cNvPr id="46" name="Straight Arrow Connector 45"/>
          <p:cNvCxnSpPr/>
          <p:nvPr/>
        </p:nvCxnSpPr>
        <p:spPr>
          <a:xfrm flipV="1">
            <a:off x="6876473" y="5294444"/>
            <a:ext cx="1843020" cy="844067"/>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4417943" y="4674768"/>
            <a:ext cx="3938211" cy="852"/>
          </a:xfrm>
          <a:prstGeom prst="straightConnector1">
            <a:avLst/>
          </a:prstGeom>
          <a:ln w="41275">
            <a:solidFill>
              <a:schemeClr val="bg1">
                <a:lumMod val="6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V="1">
            <a:off x="4316126" y="3976832"/>
            <a:ext cx="4066072" cy="35083"/>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96" name="Picture 95"/>
          <p:cNvPicPr>
            <a:picLocks noChangeAspect="1"/>
          </p:cNvPicPr>
          <p:nvPr/>
        </p:nvPicPr>
        <p:blipFill>
          <a:blip r:embed="rId7"/>
          <a:stretch>
            <a:fillRect/>
          </a:stretch>
        </p:blipFill>
        <p:spPr>
          <a:xfrm>
            <a:off x="7452388" y="3757461"/>
            <a:ext cx="451913" cy="382800"/>
          </a:xfrm>
          <a:prstGeom prst="rect">
            <a:avLst/>
          </a:prstGeom>
        </p:spPr>
      </p:pic>
      <p:grpSp>
        <p:nvGrpSpPr>
          <p:cNvPr id="99" name="Group 98"/>
          <p:cNvGrpSpPr/>
          <p:nvPr/>
        </p:nvGrpSpPr>
        <p:grpSpPr>
          <a:xfrm>
            <a:off x="7769482" y="5383559"/>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5</a:t>
              </a:r>
              <a:endParaRPr lang="en-US" sz="2352" dirty="0"/>
            </a:p>
          </p:txBody>
        </p:sp>
      </p:grpSp>
      <p:grpSp>
        <p:nvGrpSpPr>
          <p:cNvPr id="13" name="Group 12"/>
          <p:cNvGrpSpPr/>
          <p:nvPr/>
        </p:nvGrpSpPr>
        <p:grpSpPr>
          <a:xfrm>
            <a:off x="8870879" y="1200059"/>
            <a:ext cx="943528" cy="957392"/>
            <a:chOff x="6004101" y="1738405"/>
            <a:chExt cx="943528" cy="957392"/>
          </a:xfrm>
        </p:grpSpPr>
        <p:pic>
          <p:nvPicPr>
            <p:cNvPr id="20" name="Picture 19"/>
            <p:cNvPicPr>
              <a:picLocks noChangeAspect="1"/>
            </p:cNvPicPr>
            <p:nvPr/>
          </p:nvPicPr>
          <p:blipFill>
            <a:blip r:embed="rId8"/>
            <a:stretch>
              <a:fillRect/>
            </a:stretch>
          </p:blipFill>
          <p:spPr>
            <a:xfrm>
              <a:off x="6097626" y="1738405"/>
              <a:ext cx="716108" cy="716880"/>
            </a:xfrm>
            <a:prstGeom prst="rect">
              <a:avLst/>
            </a:prstGeom>
          </p:spPr>
        </p:pic>
        <p:sp>
          <p:nvSpPr>
            <p:cNvPr id="106" name="TextBox 105"/>
            <p:cNvSpPr txBox="1"/>
            <p:nvPr/>
          </p:nvSpPr>
          <p:spPr>
            <a:xfrm>
              <a:off x="6004101"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grpSp>
        <p:nvGrpSpPr>
          <p:cNvPr id="109" name="Group 108"/>
          <p:cNvGrpSpPr/>
          <p:nvPr/>
        </p:nvGrpSpPr>
        <p:grpSpPr>
          <a:xfrm>
            <a:off x="5726264" y="5526880"/>
            <a:ext cx="1077638" cy="1269341"/>
            <a:chOff x="9839951" y="4868565"/>
            <a:chExt cx="1077638" cy="1269341"/>
          </a:xfrm>
        </p:grpSpPr>
        <p:pic>
          <p:nvPicPr>
            <p:cNvPr id="21" name="Picture 20"/>
            <p:cNvPicPr>
              <a:picLocks noChangeAspect="1"/>
            </p:cNvPicPr>
            <p:nvPr/>
          </p:nvPicPr>
          <p:blipFill>
            <a:blip r:embed="rId9"/>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5367954" y="474649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certificate</a:t>
            </a:r>
          </a:p>
        </p:txBody>
      </p:sp>
      <p:cxnSp>
        <p:nvCxnSpPr>
          <p:cNvPr id="75" name="Straight Arrow Connector 74"/>
          <p:cNvCxnSpPr/>
          <p:nvPr/>
        </p:nvCxnSpPr>
        <p:spPr>
          <a:xfrm flipH="1" flipV="1">
            <a:off x="3905807" y="5361192"/>
            <a:ext cx="1747886" cy="635124"/>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81" name="Picture 80"/>
          <p:cNvPicPr>
            <a:picLocks noChangeAspect="1"/>
          </p:cNvPicPr>
          <p:nvPr/>
        </p:nvPicPr>
        <p:blipFill>
          <a:blip r:embed="rId7"/>
          <a:stretch>
            <a:fillRect/>
          </a:stretch>
        </p:blipFill>
        <p:spPr>
          <a:xfrm>
            <a:off x="5036748" y="4557695"/>
            <a:ext cx="451913" cy="382800"/>
          </a:xfrm>
          <a:prstGeom prst="rect">
            <a:avLst/>
          </a:prstGeom>
        </p:spPr>
      </p:pic>
      <p:sp>
        <p:nvSpPr>
          <p:cNvPr id="82" name="TextBox 81"/>
          <p:cNvSpPr txBox="1"/>
          <p:nvPr/>
        </p:nvSpPr>
        <p:spPr>
          <a:xfrm>
            <a:off x="5401940" y="409320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connectivity</a:t>
            </a:r>
          </a:p>
        </p:txBody>
      </p:sp>
      <p:grpSp>
        <p:nvGrpSpPr>
          <p:cNvPr id="16" name="Group 15"/>
          <p:cNvGrpSpPr/>
          <p:nvPr/>
        </p:nvGrpSpPr>
        <p:grpSpPr>
          <a:xfrm>
            <a:off x="2660348" y="1250173"/>
            <a:ext cx="1115947" cy="970061"/>
            <a:chOff x="4744619" y="1830303"/>
            <a:chExt cx="1115947" cy="970061"/>
          </a:xfrm>
        </p:grpSpPr>
        <p:pic>
          <p:nvPicPr>
            <p:cNvPr id="15" name="Picture 14"/>
            <p:cNvPicPr>
              <a:picLocks noChangeAspect="1"/>
            </p:cNvPicPr>
            <p:nvPr/>
          </p:nvPicPr>
          <p:blipFill>
            <a:blip r:embed="rId10"/>
            <a:stretch>
              <a:fillRect/>
            </a:stretch>
          </p:blipFill>
          <p:spPr>
            <a:xfrm>
              <a:off x="4951490" y="1830303"/>
              <a:ext cx="702203" cy="723840"/>
            </a:xfrm>
            <a:prstGeom prst="rect">
              <a:avLst/>
            </a:prstGeom>
          </p:spPr>
        </p:pic>
        <p:sp>
          <p:nvSpPr>
            <p:cNvPr id="83" name="TextBox 82"/>
            <p:cNvSpPr txBox="1"/>
            <p:nvPr/>
          </p:nvSpPr>
          <p:spPr>
            <a:xfrm>
              <a:off x="4744619" y="2554143"/>
              <a:ext cx="1115947" cy="246221"/>
            </a:xfrm>
            <a:prstGeom prst="rect">
              <a:avLst/>
            </a:prstGeom>
            <a:noFill/>
          </p:spPr>
          <p:txBody>
            <a:bodyPr wrap="none" lIns="0" tIns="0" rIns="0" bIns="0" rtlCol="0">
              <a:spAutoFit/>
            </a:bodyPr>
            <a:lstStyle/>
            <a:p>
              <a:pPr algn="ctr"/>
              <a:r>
                <a:rPr lang="en-US" sz="1600" spc="-70" dirty="0" smtClean="0">
                  <a:gradFill>
                    <a:gsLst>
                      <a:gs pos="2917">
                        <a:schemeClr val="bg2"/>
                      </a:gs>
                      <a:gs pos="95000">
                        <a:schemeClr val="bg2"/>
                      </a:gs>
                    </a:gsLst>
                    <a:lin ang="5400000" scaled="0"/>
                  </a:gradFill>
                </a:rPr>
                <a:t>Server Admin</a:t>
              </a:r>
            </a:p>
          </p:txBody>
        </p:sp>
      </p:grpSp>
      <p:cxnSp>
        <p:nvCxnSpPr>
          <p:cNvPr id="85" name="Straight Arrow Connector 84"/>
          <p:cNvCxnSpPr/>
          <p:nvPr/>
        </p:nvCxnSpPr>
        <p:spPr>
          <a:xfrm flipH="1">
            <a:off x="4281167" y="1859249"/>
            <a:ext cx="4438326" cy="163767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3" name="Straight Arrow Connector 92"/>
          <p:cNvCxnSpPr/>
          <p:nvPr/>
        </p:nvCxnSpPr>
        <p:spPr>
          <a:xfrm flipH="1">
            <a:off x="3218320" y="2281004"/>
            <a:ext cx="1" cy="82085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7" name="Straight Arrow Connector 96"/>
          <p:cNvCxnSpPr/>
          <p:nvPr/>
        </p:nvCxnSpPr>
        <p:spPr>
          <a:xfrm>
            <a:off x="3841472" y="1930291"/>
            <a:ext cx="4717357" cy="161650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98" name="Group 97"/>
          <p:cNvGrpSpPr/>
          <p:nvPr/>
        </p:nvGrpSpPr>
        <p:grpSpPr>
          <a:xfrm>
            <a:off x="4343272" y="5579525"/>
            <a:ext cx="514401" cy="514401"/>
            <a:chOff x="492" y="17985"/>
            <a:chExt cx="524853" cy="524853"/>
          </a:xfrm>
        </p:grpSpPr>
        <p:sp>
          <p:nvSpPr>
            <p:cNvPr id="107" name="Oval 10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4</a:t>
              </a:r>
              <a:endParaRPr lang="en-US" sz="2352" dirty="0"/>
            </a:p>
          </p:txBody>
        </p:sp>
      </p:grpSp>
      <p:grpSp>
        <p:nvGrpSpPr>
          <p:cNvPr id="115" name="Group 114"/>
          <p:cNvGrpSpPr/>
          <p:nvPr/>
        </p:nvGrpSpPr>
        <p:grpSpPr>
          <a:xfrm>
            <a:off x="7151710" y="4586062"/>
            <a:ext cx="514401" cy="514401"/>
            <a:chOff x="492" y="17985"/>
            <a:chExt cx="524853" cy="524853"/>
          </a:xfrm>
        </p:grpSpPr>
        <p:sp>
          <p:nvSpPr>
            <p:cNvPr id="116" name="Oval 1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6</a:t>
              </a:r>
              <a:endParaRPr lang="en-US" sz="2352" dirty="0"/>
            </a:p>
          </p:txBody>
        </p:sp>
      </p:grpSp>
      <p:grpSp>
        <p:nvGrpSpPr>
          <p:cNvPr id="118" name="Group 117"/>
          <p:cNvGrpSpPr/>
          <p:nvPr/>
        </p:nvGrpSpPr>
        <p:grpSpPr>
          <a:xfrm>
            <a:off x="4865708" y="3757461"/>
            <a:ext cx="514401" cy="514401"/>
            <a:chOff x="492" y="17985"/>
            <a:chExt cx="524853" cy="524853"/>
          </a:xfrm>
        </p:grpSpPr>
        <p:sp>
          <p:nvSpPr>
            <p:cNvPr id="119" name="Oval 1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7</a:t>
              </a:r>
              <a:endParaRPr lang="en-US" sz="2352" dirty="0"/>
            </a:p>
          </p:txBody>
        </p:sp>
      </p:grpSp>
      <p:grpSp>
        <p:nvGrpSpPr>
          <p:cNvPr id="121" name="Group 120"/>
          <p:cNvGrpSpPr/>
          <p:nvPr/>
        </p:nvGrpSpPr>
        <p:grpSpPr>
          <a:xfrm>
            <a:off x="3187555" y="2299473"/>
            <a:ext cx="514401" cy="514401"/>
            <a:chOff x="492" y="17985"/>
            <a:chExt cx="524853" cy="524853"/>
          </a:xfrm>
        </p:grpSpPr>
        <p:sp>
          <p:nvSpPr>
            <p:cNvPr id="122" name="Oval 12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1</a:t>
              </a:r>
              <a:endParaRPr lang="en-US" sz="2352" dirty="0"/>
            </a:p>
          </p:txBody>
        </p:sp>
      </p:grpSp>
      <p:grpSp>
        <p:nvGrpSpPr>
          <p:cNvPr id="124" name="Group 123"/>
          <p:cNvGrpSpPr/>
          <p:nvPr/>
        </p:nvGrpSpPr>
        <p:grpSpPr>
          <a:xfrm>
            <a:off x="7082698" y="2967460"/>
            <a:ext cx="514401" cy="514401"/>
            <a:chOff x="492" y="17985"/>
            <a:chExt cx="524853" cy="524853"/>
          </a:xfrm>
        </p:grpSpPr>
        <p:sp>
          <p:nvSpPr>
            <p:cNvPr id="125" name="Oval 12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2</a:t>
              </a:r>
              <a:endParaRPr lang="en-US" sz="2352" dirty="0"/>
            </a:p>
          </p:txBody>
        </p:sp>
      </p:grpSp>
      <p:grpSp>
        <p:nvGrpSpPr>
          <p:cNvPr id="127" name="Group 126"/>
          <p:cNvGrpSpPr/>
          <p:nvPr/>
        </p:nvGrpSpPr>
        <p:grpSpPr>
          <a:xfrm>
            <a:off x="7381051" y="1930291"/>
            <a:ext cx="514401" cy="514401"/>
            <a:chOff x="492" y="17985"/>
            <a:chExt cx="524853" cy="524853"/>
          </a:xfrm>
        </p:grpSpPr>
        <p:sp>
          <p:nvSpPr>
            <p:cNvPr id="128" name="Oval 1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sp>
        <p:nvSpPr>
          <p:cNvPr id="130" name="TextBox 129"/>
          <p:cNvSpPr txBox="1"/>
          <p:nvPr/>
        </p:nvSpPr>
        <p:spPr>
          <a:xfrm>
            <a:off x="6257527" y="1728676"/>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Approve and Publish Apps</a:t>
            </a:r>
          </a:p>
        </p:txBody>
      </p:sp>
      <p:sp>
        <p:nvSpPr>
          <p:cNvPr id="131" name="TextBox 130"/>
          <p:cNvSpPr txBox="1"/>
          <p:nvPr/>
        </p:nvSpPr>
        <p:spPr>
          <a:xfrm>
            <a:off x="1491470" y="2465647"/>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Registration of certificates</a:t>
            </a:r>
          </a:p>
        </p:txBody>
      </p:sp>
      <p:sp>
        <p:nvSpPr>
          <p:cNvPr id="132" name="TextBox 131"/>
          <p:cNvSpPr txBox="1"/>
          <p:nvPr/>
        </p:nvSpPr>
        <p:spPr>
          <a:xfrm>
            <a:off x="7553457" y="2989029"/>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Configuration of certificates</a:t>
            </a:r>
          </a:p>
        </p:txBody>
      </p:sp>
      <p:sp>
        <p:nvSpPr>
          <p:cNvPr id="133" name="TextBox 132"/>
          <p:cNvSpPr txBox="1"/>
          <p:nvPr/>
        </p:nvSpPr>
        <p:spPr>
          <a:xfrm>
            <a:off x="8382198" y="5009687"/>
            <a:ext cx="2319289" cy="215444"/>
          </a:xfrm>
          <a:prstGeom prst="rect">
            <a:avLst/>
          </a:prstGeom>
          <a:noFill/>
        </p:spPr>
        <p:txBody>
          <a:bodyPr wrap="square" lIns="0" tIns="0" rIns="0" bIns="0" rtlCol="0">
            <a:spAutoFit/>
          </a:bodyPr>
          <a:lstStyle/>
          <a:p>
            <a:pPr algn="ctr"/>
            <a:r>
              <a:rPr lang="en-US" sz="1400" spc="-70" dirty="0" smtClean="0">
                <a:gradFill>
                  <a:gsLst>
                    <a:gs pos="2917">
                      <a:schemeClr val="bg2"/>
                    </a:gs>
                    <a:gs pos="95000">
                      <a:schemeClr val="bg2"/>
                    </a:gs>
                  </a:gsLst>
                  <a:lin ang="5400000" scaled="0"/>
                </a:gradFill>
              </a:rPr>
              <a:t>spapp_appname.contoso.com</a:t>
            </a:r>
          </a:p>
        </p:txBody>
      </p:sp>
    </p:spTree>
    <p:extLst>
      <p:ext uri="{BB962C8B-B14F-4D97-AF65-F5344CB8AC3E}">
        <p14:creationId xmlns:p14="http://schemas.microsoft.com/office/powerpoint/2010/main" val="15027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1000"/>
                                        <p:tgtEl>
                                          <p:spTgt spid="99"/>
                                        </p:tgtEl>
                                      </p:cBhvr>
                                    </p:animEffect>
                                    <p:anim calcmode="lin" valueType="num">
                                      <p:cBhvr>
                                        <p:cTn id="25" dur="1000" fill="hold"/>
                                        <p:tgtEl>
                                          <p:spTgt spid="99"/>
                                        </p:tgtEl>
                                        <p:attrNameLst>
                                          <p:attrName>ppt_x</p:attrName>
                                        </p:attrNameLst>
                                      </p:cBhvr>
                                      <p:tavLst>
                                        <p:tav tm="0">
                                          <p:val>
                                            <p:strVal val="#ppt_x"/>
                                          </p:val>
                                        </p:tav>
                                        <p:tav tm="100000">
                                          <p:val>
                                            <p:strVal val="#ppt_x"/>
                                          </p:val>
                                        </p:tav>
                                      </p:tavLst>
                                    </p:anim>
                                    <p:anim calcmode="lin" valueType="num">
                                      <p:cBhvr>
                                        <p:cTn id="26" dur="1000" fill="hold"/>
                                        <p:tgtEl>
                                          <p:spTgt spid="9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1000"/>
                                        <p:tgtEl>
                                          <p:spTgt spid="110"/>
                                        </p:tgtEl>
                                      </p:cBhvr>
                                    </p:animEffect>
                                    <p:anim calcmode="lin" valueType="num">
                                      <p:cBhvr>
                                        <p:cTn id="30" dur="1000" fill="hold"/>
                                        <p:tgtEl>
                                          <p:spTgt spid="110"/>
                                        </p:tgtEl>
                                        <p:attrNameLst>
                                          <p:attrName>ppt_x</p:attrName>
                                        </p:attrNameLst>
                                      </p:cBhvr>
                                      <p:tavLst>
                                        <p:tav tm="0">
                                          <p:val>
                                            <p:strVal val="#ppt_x"/>
                                          </p:val>
                                        </p:tav>
                                        <p:tav tm="100000">
                                          <p:val>
                                            <p:strVal val="#ppt_x"/>
                                          </p:val>
                                        </p:tav>
                                      </p:tavLst>
                                    </p:anim>
                                    <p:anim calcmode="lin" valueType="num">
                                      <p:cBhvr>
                                        <p:cTn id="3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000"/>
                                        <p:tgtEl>
                                          <p:spTgt spid="93"/>
                                        </p:tgtEl>
                                      </p:cBhvr>
                                    </p:animEffect>
                                    <p:anim calcmode="lin" valueType="num">
                                      <p:cBhvr>
                                        <p:cTn id="52" dur="1000" fill="hold"/>
                                        <p:tgtEl>
                                          <p:spTgt spid="93"/>
                                        </p:tgtEl>
                                        <p:attrNameLst>
                                          <p:attrName>ppt_x</p:attrName>
                                        </p:attrNameLst>
                                      </p:cBhvr>
                                      <p:tavLst>
                                        <p:tav tm="0">
                                          <p:val>
                                            <p:strVal val="#ppt_x"/>
                                          </p:val>
                                        </p:tav>
                                        <p:tav tm="100000">
                                          <p:val>
                                            <p:strVal val="#ppt_x"/>
                                          </p:val>
                                        </p:tav>
                                      </p:tavLst>
                                    </p:anim>
                                    <p:anim calcmode="lin" valueType="num">
                                      <p:cBhvr>
                                        <p:cTn id="53" dur="1000" fill="hold"/>
                                        <p:tgtEl>
                                          <p:spTgt spid="9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1000"/>
                                        <p:tgtEl>
                                          <p:spTgt spid="97"/>
                                        </p:tgtEl>
                                      </p:cBhvr>
                                    </p:animEffect>
                                    <p:anim calcmode="lin" valueType="num">
                                      <p:cBhvr>
                                        <p:cTn id="57" dur="1000" fill="hold"/>
                                        <p:tgtEl>
                                          <p:spTgt spid="97"/>
                                        </p:tgtEl>
                                        <p:attrNameLst>
                                          <p:attrName>ppt_x</p:attrName>
                                        </p:attrNameLst>
                                      </p:cBhvr>
                                      <p:tavLst>
                                        <p:tav tm="0">
                                          <p:val>
                                            <p:strVal val="#ppt_x"/>
                                          </p:val>
                                        </p:tav>
                                        <p:tav tm="100000">
                                          <p:val>
                                            <p:strVal val="#ppt_x"/>
                                          </p:val>
                                        </p:tav>
                                      </p:tavLst>
                                    </p:anim>
                                    <p:anim calcmode="lin" valueType="num">
                                      <p:cBhvr>
                                        <p:cTn id="58"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fade">
                                      <p:cBhvr>
                                        <p:cTn id="63" dur="1000"/>
                                        <p:tgtEl>
                                          <p:spTgt spid="98"/>
                                        </p:tgtEl>
                                      </p:cBhvr>
                                    </p:animEffect>
                                    <p:anim calcmode="lin" valueType="num">
                                      <p:cBhvr>
                                        <p:cTn id="64" dur="1000" fill="hold"/>
                                        <p:tgtEl>
                                          <p:spTgt spid="98"/>
                                        </p:tgtEl>
                                        <p:attrNameLst>
                                          <p:attrName>ppt_x</p:attrName>
                                        </p:attrNameLst>
                                      </p:cBhvr>
                                      <p:tavLst>
                                        <p:tav tm="0">
                                          <p:val>
                                            <p:strVal val="#ppt_x"/>
                                          </p:val>
                                        </p:tav>
                                        <p:tav tm="100000">
                                          <p:val>
                                            <p:strVal val="#ppt_x"/>
                                          </p:val>
                                        </p:tav>
                                      </p:tavLst>
                                    </p:anim>
                                    <p:anim calcmode="lin" valueType="num">
                                      <p:cBhvr>
                                        <p:cTn id="65"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15"/>
                                        </p:tgtEl>
                                        <p:attrNameLst>
                                          <p:attrName>style.visibility</p:attrName>
                                        </p:attrNameLst>
                                      </p:cBhvr>
                                      <p:to>
                                        <p:strVal val="visible"/>
                                      </p:to>
                                    </p:set>
                                    <p:animEffect transition="in" filter="fade">
                                      <p:cBhvr>
                                        <p:cTn id="70" dur="1000"/>
                                        <p:tgtEl>
                                          <p:spTgt spid="115"/>
                                        </p:tgtEl>
                                      </p:cBhvr>
                                    </p:animEffect>
                                    <p:anim calcmode="lin" valueType="num">
                                      <p:cBhvr>
                                        <p:cTn id="71" dur="1000" fill="hold"/>
                                        <p:tgtEl>
                                          <p:spTgt spid="115"/>
                                        </p:tgtEl>
                                        <p:attrNameLst>
                                          <p:attrName>ppt_x</p:attrName>
                                        </p:attrNameLst>
                                      </p:cBhvr>
                                      <p:tavLst>
                                        <p:tav tm="0">
                                          <p:val>
                                            <p:strVal val="#ppt_x"/>
                                          </p:val>
                                        </p:tav>
                                        <p:tav tm="100000">
                                          <p:val>
                                            <p:strVal val="#ppt_x"/>
                                          </p:val>
                                        </p:tav>
                                      </p:tavLst>
                                    </p:anim>
                                    <p:anim calcmode="lin" valueType="num">
                                      <p:cBhvr>
                                        <p:cTn id="72"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fade">
                                      <p:cBhvr>
                                        <p:cTn id="77" dur="1000"/>
                                        <p:tgtEl>
                                          <p:spTgt spid="118"/>
                                        </p:tgtEl>
                                      </p:cBhvr>
                                    </p:animEffect>
                                    <p:anim calcmode="lin" valueType="num">
                                      <p:cBhvr>
                                        <p:cTn id="78" dur="1000" fill="hold"/>
                                        <p:tgtEl>
                                          <p:spTgt spid="118"/>
                                        </p:tgtEl>
                                        <p:attrNameLst>
                                          <p:attrName>ppt_x</p:attrName>
                                        </p:attrNameLst>
                                      </p:cBhvr>
                                      <p:tavLst>
                                        <p:tav tm="0">
                                          <p:val>
                                            <p:strVal val="#ppt_x"/>
                                          </p:val>
                                        </p:tav>
                                        <p:tav tm="100000">
                                          <p:val>
                                            <p:strVal val="#ppt_x"/>
                                          </p:val>
                                        </p:tav>
                                      </p:tavLst>
                                    </p:anim>
                                    <p:anim calcmode="lin" valueType="num">
                                      <p:cBhvr>
                                        <p:cTn id="7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1000"/>
                                        <p:tgtEl>
                                          <p:spTgt spid="124"/>
                                        </p:tgtEl>
                                      </p:cBhvr>
                                    </p:animEffect>
                                    <p:anim calcmode="lin" valueType="num">
                                      <p:cBhvr>
                                        <p:cTn id="92" dur="1000" fill="hold"/>
                                        <p:tgtEl>
                                          <p:spTgt spid="124"/>
                                        </p:tgtEl>
                                        <p:attrNameLst>
                                          <p:attrName>ppt_x</p:attrName>
                                        </p:attrNameLst>
                                      </p:cBhvr>
                                      <p:tavLst>
                                        <p:tav tm="0">
                                          <p:val>
                                            <p:strVal val="#ppt_x"/>
                                          </p:val>
                                        </p:tav>
                                        <p:tav tm="100000">
                                          <p:val>
                                            <p:strVal val="#ppt_x"/>
                                          </p:val>
                                        </p:tav>
                                      </p:tavLst>
                                    </p:anim>
                                    <p:anim calcmode="lin" valueType="num">
                                      <p:cBhvr>
                                        <p:cTn id="93"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fade">
                                      <p:cBhvr>
                                        <p:cTn id="98" dur="1000"/>
                                        <p:tgtEl>
                                          <p:spTgt spid="127"/>
                                        </p:tgtEl>
                                      </p:cBhvr>
                                    </p:animEffect>
                                    <p:anim calcmode="lin" valueType="num">
                                      <p:cBhvr>
                                        <p:cTn id="99" dur="1000" fill="hold"/>
                                        <p:tgtEl>
                                          <p:spTgt spid="127"/>
                                        </p:tgtEl>
                                        <p:attrNameLst>
                                          <p:attrName>ppt_x</p:attrName>
                                        </p:attrNameLst>
                                      </p:cBhvr>
                                      <p:tavLst>
                                        <p:tav tm="0">
                                          <p:val>
                                            <p:strVal val="#ppt_x"/>
                                          </p:val>
                                        </p:tav>
                                        <p:tav tm="100000">
                                          <p:val>
                                            <p:strVal val="#ppt_x"/>
                                          </p:val>
                                        </p:tav>
                                      </p:tavLst>
                                    </p:anim>
                                    <p:anim calcmode="lin" valueType="num">
                                      <p:cBhvr>
                                        <p:cTn id="100" dur="1000" fill="hold"/>
                                        <p:tgtEl>
                                          <p:spTgt spid="12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0"/>
                                        </p:tgtEl>
                                        <p:attrNameLst>
                                          <p:attrName>style.visibility</p:attrName>
                                        </p:attrNameLst>
                                      </p:cBhvr>
                                      <p:to>
                                        <p:strVal val="visible"/>
                                      </p:to>
                                    </p:set>
                                    <p:animEffect transition="in" filter="fade">
                                      <p:cBhvr>
                                        <p:cTn id="103" dur="1000"/>
                                        <p:tgtEl>
                                          <p:spTgt spid="130"/>
                                        </p:tgtEl>
                                      </p:cBhvr>
                                    </p:animEffect>
                                    <p:anim calcmode="lin" valueType="num">
                                      <p:cBhvr>
                                        <p:cTn id="104" dur="1000" fill="hold"/>
                                        <p:tgtEl>
                                          <p:spTgt spid="130"/>
                                        </p:tgtEl>
                                        <p:attrNameLst>
                                          <p:attrName>ppt_x</p:attrName>
                                        </p:attrNameLst>
                                      </p:cBhvr>
                                      <p:tavLst>
                                        <p:tav tm="0">
                                          <p:val>
                                            <p:strVal val="#ppt_x"/>
                                          </p:val>
                                        </p:tav>
                                        <p:tav tm="100000">
                                          <p:val>
                                            <p:strVal val="#ppt_x"/>
                                          </p:val>
                                        </p:tav>
                                      </p:tavLst>
                                    </p:anim>
                                    <p:anim calcmode="lin" valueType="num">
                                      <p:cBhvr>
                                        <p:cTn id="105" dur="1000" fill="hold"/>
                                        <p:tgtEl>
                                          <p:spTgt spid="1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1"/>
                                        </p:tgtEl>
                                        <p:attrNameLst>
                                          <p:attrName>style.visibility</p:attrName>
                                        </p:attrNameLst>
                                      </p:cBhvr>
                                      <p:to>
                                        <p:strVal val="visible"/>
                                      </p:to>
                                    </p:set>
                                    <p:animEffect transition="in" filter="fade">
                                      <p:cBhvr>
                                        <p:cTn id="108" dur="1000"/>
                                        <p:tgtEl>
                                          <p:spTgt spid="131"/>
                                        </p:tgtEl>
                                      </p:cBhvr>
                                    </p:animEffect>
                                    <p:anim calcmode="lin" valueType="num">
                                      <p:cBhvr>
                                        <p:cTn id="109" dur="1000" fill="hold"/>
                                        <p:tgtEl>
                                          <p:spTgt spid="131"/>
                                        </p:tgtEl>
                                        <p:attrNameLst>
                                          <p:attrName>ppt_x</p:attrName>
                                        </p:attrNameLst>
                                      </p:cBhvr>
                                      <p:tavLst>
                                        <p:tav tm="0">
                                          <p:val>
                                            <p:strVal val="#ppt_x"/>
                                          </p:val>
                                        </p:tav>
                                        <p:tav tm="100000">
                                          <p:val>
                                            <p:strVal val="#ppt_x"/>
                                          </p:val>
                                        </p:tav>
                                      </p:tavLst>
                                    </p:anim>
                                    <p:anim calcmode="lin" valueType="num">
                                      <p:cBhvr>
                                        <p:cTn id="110" dur="1000" fill="hold"/>
                                        <p:tgtEl>
                                          <p:spTgt spid="1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32"/>
                                        </p:tgtEl>
                                        <p:attrNameLst>
                                          <p:attrName>style.visibility</p:attrName>
                                        </p:attrNameLst>
                                      </p:cBhvr>
                                      <p:to>
                                        <p:strVal val="visible"/>
                                      </p:to>
                                    </p:set>
                                    <p:animEffect transition="in" filter="fade">
                                      <p:cBhvr>
                                        <p:cTn id="113" dur="1000"/>
                                        <p:tgtEl>
                                          <p:spTgt spid="132"/>
                                        </p:tgtEl>
                                      </p:cBhvr>
                                    </p:animEffect>
                                    <p:anim calcmode="lin" valueType="num">
                                      <p:cBhvr>
                                        <p:cTn id="114" dur="1000" fill="hold"/>
                                        <p:tgtEl>
                                          <p:spTgt spid="132"/>
                                        </p:tgtEl>
                                        <p:attrNameLst>
                                          <p:attrName>ppt_x</p:attrName>
                                        </p:attrNameLst>
                                      </p:cBhvr>
                                      <p:tavLst>
                                        <p:tav tm="0">
                                          <p:val>
                                            <p:strVal val="#ppt_x"/>
                                          </p:val>
                                        </p:tav>
                                        <p:tav tm="100000">
                                          <p:val>
                                            <p:strVal val="#ppt_x"/>
                                          </p:val>
                                        </p:tav>
                                      </p:tavLst>
                                    </p:anim>
                                    <p:anim calcmode="lin" valueType="num">
                                      <p:cBhvr>
                                        <p:cTn id="115" dur="1000" fill="hold"/>
                                        <p:tgtEl>
                                          <p:spTgt spid="1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1000"/>
                                        <p:tgtEl>
                                          <p:spTgt spid="133"/>
                                        </p:tgtEl>
                                      </p:cBhvr>
                                    </p:animEffect>
                                    <p:anim calcmode="lin" valueType="num">
                                      <p:cBhvr>
                                        <p:cTn id="119" dur="1000" fill="hold"/>
                                        <p:tgtEl>
                                          <p:spTgt spid="133"/>
                                        </p:tgtEl>
                                        <p:attrNameLst>
                                          <p:attrName>ppt_x</p:attrName>
                                        </p:attrNameLst>
                                      </p:cBhvr>
                                      <p:tavLst>
                                        <p:tav tm="0">
                                          <p:val>
                                            <p:strVal val="#ppt_x"/>
                                          </p:val>
                                        </p:tav>
                                        <p:tav tm="100000">
                                          <p:val>
                                            <p:strVal val="#ppt_x"/>
                                          </p:val>
                                        </p:tav>
                                      </p:tavLst>
                                    </p:anim>
                                    <p:anim calcmode="lin" valueType="num">
                                      <p:cBhvr>
                                        <p:cTn id="120"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82" grpId="0"/>
      <p:bldP spid="130" grpId="0"/>
      <p:bldP spid="131" grpId="0"/>
      <p:bldP spid="132" grpId="0"/>
      <p:bldP spid="1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a:solidFill>
                    <a:srgbClr val="505050"/>
                  </a:solidFill>
                </a:rPr>
                <a:t>1.2B in 2014</a:t>
              </a:r>
            </a:p>
            <a:p>
              <a:pPr defTabSz="896203">
                <a:lnSpc>
                  <a:spcPct val="90000"/>
                </a:lnSpc>
                <a:spcAft>
                  <a:spcPts val="588"/>
                </a:spcAft>
                <a:defRPr/>
              </a:pPr>
              <a:r>
                <a:rPr lang="en-US" sz="2352" kern="0" dirty="0">
                  <a:solidFill>
                    <a:srgbClr val="505050"/>
                  </a:solidFill>
                </a:rPr>
                <a:t>1.8B 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defTabSz="914180">
              <a:lnSpc>
                <a:spcPct val="90000"/>
              </a:lnSpc>
              <a:spcAft>
                <a:spcPts val="588"/>
              </a:spcAft>
            </a:pPr>
            <a:r>
              <a:rPr lang="en-US" sz="3528" dirty="0">
                <a:solidFill>
                  <a:srgbClr val="FFFFFF"/>
                </a:solidFill>
              </a:rPr>
              <a:t>1B+</a:t>
            </a: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Tree>
    <p:extLst>
      <p:ext uri="{BB962C8B-B14F-4D97-AF65-F5344CB8AC3E}">
        <p14:creationId xmlns:p14="http://schemas.microsoft.com/office/powerpoint/2010/main" val="2470058573"/>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 Server-to-Server Trust</a:t>
            </a:r>
            <a:endParaRPr lang="en-US" dirty="0"/>
          </a:p>
        </p:txBody>
      </p:sp>
      <p:sp>
        <p:nvSpPr>
          <p:cNvPr id="3" name="Text Placeholder 2"/>
          <p:cNvSpPr>
            <a:spLocks noGrp="1"/>
          </p:cNvSpPr>
          <p:nvPr>
            <p:ph idx="4294967295"/>
          </p:nvPr>
        </p:nvSpPr>
        <p:spPr>
          <a:xfrm>
            <a:off x="507868" y="1447800"/>
            <a:ext cx="11173090" cy="5181600"/>
          </a:xfrm>
          <a:prstGeom prst="rect">
            <a:avLst/>
          </a:prstGeom>
        </p:spPr>
        <p:txBody>
          <a:bodyPr>
            <a:normAutofit/>
          </a:bodyPr>
          <a:lstStyle/>
          <a:p>
            <a:r>
              <a:rPr lang="en-US" sz="2400" dirty="0"/>
              <a:t>Steps to configure an S2S trust</a:t>
            </a:r>
          </a:p>
          <a:p>
            <a:pPr lvl="1"/>
            <a:r>
              <a:rPr lang="en-US" sz="2000" dirty="0"/>
              <a:t>Create an x509 certificate</a:t>
            </a:r>
          </a:p>
          <a:p>
            <a:pPr lvl="1"/>
            <a:r>
              <a:rPr lang="en-US" sz="2000" dirty="0"/>
              <a:t>Make certificate’s public key accessible to SharePoint</a:t>
            </a:r>
          </a:p>
          <a:p>
            <a:pPr lvl="1"/>
            <a:r>
              <a:rPr lang="en-US" sz="2000" dirty="0"/>
              <a:t>Use PowerShell to create a trusted security token issuer based on public key</a:t>
            </a:r>
          </a:p>
          <a:p>
            <a:pPr lvl="1"/>
            <a:r>
              <a:rPr lang="en-US" sz="2000" dirty="0"/>
              <a:t>Develop provider-hosted app which has access to private key file </a:t>
            </a:r>
          </a:p>
          <a:p>
            <a:pPr lvl="1"/>
            <a:r>
              <a:rPr lang="en-US" sz="2000" dirty="0"/>
              <a:t>Create S2S access tokens with the help of TokenHelper class</a:t>
            </a:r>
          </a:p>
          <a:p>
            <a:pPr lvl="1"/>
            <a:r>
              <a:rPr lang="en-US" sz="2000" dirty="0"/>
              <a:t>Pass access token with calling into SharePoint using CSOM or REST API</a:t>
            </a:r>
          </a:p>
          <a:p>
            <a:pPr lvl="1"/>
            <a:endParaRPr lang="en-US" sz="2000" dirty="0"/>
          </a:p>
          <a:p>
            <a:r>
              <a:rPr lang="en-US" sz="2400" dirty="0"/>
              <a:t>Two ways to make a certificate available</a:t>
            </a:r>
          </a:p>
          <a:p>
            <a:pPr lvl="1"/>
            <a:r>
              <a:rPr lang="en-US" sz="2000" dirty="0"/>
              <a:t>Pass file path of certificate to SharePoint </a:t>
            </a:r>
          </a:p>
          <a:p>
            <a:pPr lvl="1"/>
            <a:r>
              <a:rPr lang="en-US" sz="2000" dirty="0"/>
              <a:t>Expose certificate from app as metadata endpoint</a:t>
            </a:r>
          </a:p>
        </p:txBody>
      </p:sp>
    </p:spTree>
    <p:extLst>
      <p:ext uri="{BB962C8B-B14F-4D97-AF65-F5344CB8AC3E}">
        <p14:creationId xmlns:p14="http://schemas.microsoft.com/office/powerpoint/2010/main" val="22575113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Certificates</a:t>
            </a:r>
            <a:endParaRPr lang="en-US" dirty="0"/>
          </a:p>
        </p:txBody>
      </p:sp>
      <p:pic>
        <p:nvPicPr>
          <p:cNvPr id="3" name="Picture 2"/>
          <p:cNvPicPr>
            <a:picLocks noChangeAspect="1"/>
          </p:cNvPicPr>
          <p:nvPr/>
        </p:nvPicPr>
        <p:blipFill>
          <a:blip r:embed="rId3"/>
          <a:stretch>
            <a:fillRect/>
          </a:stretch>
        </p:blipFill>
        <p:spPr>
          <a:xfrm>
            <a:off x="1892422" y="1749370"/>
            <a:ext cx="8301917" cy="3528506"/>
          </a:xfrm>
          <a:prstGeom prst="rect">
            <a:avLst/>
          </a:prstGeom>
          <a:ln>
            <a:solidFill>
              <a:schemeClr val="bg1">
                <a:lumMod val="85000"/>
              </a:schemeClr>
            </a:solidFill>
          </a:ln>
        </p:spPr>
      </p:pic>
    </p:spTree>
    <p:extLst>
      <p:ext uri="{BB962C8B-B14F-4D97-AF65-F5344CB8AC3E}">
        <p14:creationId xmlns:p14="http://schemas.microsoft.com/office/powerpoint/2010/main" val="292054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Secure Token Issuer</a:t>
            </a:r>
            <a:endParaRPr lang="en-US" dirty="0"/>
          </a:p>
        </p:txBody>
      </p:sp>
      <p:sp>
        <p:nvSpPr>
          <p:cNvPr id="3" name="Content Placeholder 2"/>
          <p:cNvSpPr>
            <a:spLocks noGrp="1"/>
          </p:cNvSpPr>
          <p:nvPr>
            <p:ph idx="4294967295"/>
          </p:nvPr>
        </p:nvSpPr>
        <p:spPr>
          <a:xfrm>
            <a:off x="507868" y="1447800"/>
            <a:ext cx="11173090" cy="5181600"/>
          </a:xfrm>
          <a:prstGeom prst="rect">
            <a:avLst/>
          </a:prstGeom>
        </p:spPr>
        <p:txBody>
          <a:bodyPr>
            <a:normAutofit/>
          </a:bodyPr>
          <a:lstStyle/>
          <a:p>
            <a:r>
              <a:rPr lang="en-US" sz="2400" dirty="0"/>
              <a:t>Steps to creating security token issuer in SharePoint farm</a:t>
            </a:r>
          </a:p>
          <a:p>
            <a:pPr lvl="1"/>
            <a:r>
              <a:rPr lang="en-US" sz="1600" dirty="0"/>
              <a:t>Get the authentication realm (aka tenancy)</a:t>
            </a:r>
          </a:p>
          <a:p>
            <a:pPr lvl="1"/>
            <a:r>
              <a:rPr lang="en-US" sz="1600" dirty="0"/>
              <a:t>Create realm-qualified app identifier</a:t>
            </a:r>
          </a:p>
          <a:p>
            <a:pPr lvl="1"/>
            <a:r>
              <a:rPr lang="en-US" sz="1600" dirty="0"/>
              <a:t>Create certificate object using .</a:t>
            </a:r>
            <a:r>
              <a:rPr lang="en-US" sz="1600" dirty="0" err="1"/>
              <a:t>pfx</a:t>
            </a:r>
            <a:r>
              <a:rPr lang="en-US" sz="1600" dirty="0"/>
              <a:t> file containing password-protected private key </a:t>
            </a:r>
          </a:p>
          <a:p>
            <a:pPr lvl="1"/>
            <a:r>
              <a:rPr lang="en-US" sz="1600" dirty="0"/>
              <a:t>Call </a:t>
            </a:r>
            <a:r>
              <a:rPr lang="en-US" sz="1600" dirty="0">
                <a:solidFill>
                  <a:srgbClr val="822F08"/>
                </a:solidFill>
              </a:rPr>
              <a:t>New-</a:t>
            </a:r>
            <a:r>
              <a:rPr lang="en-US" sz="1600" dirty="0" err="1">
                <a:solidFill>
                  <a:srgbClr val="822F08"/>
                </a:solidFill>
              </a:rPr>
              <a:t>SPTrustedSecurityTokenIssuer</a:t>
            </a:r>
            <a:endParaRPr lang="en-US" sz="1600" dirty="0">
              <a:solidFill>
                <a:srgbClr val="822F08"/>
              </a:solidFill>
            </a:endParaRPr>
          </a:p>
        </p:txBody>
      </p:sp>
      <p:pic>
        <p:nvPicPr>
          <p:cNvPr id="7" name="Picture 6"/>
          <p:cNvPicPr>
            <a:picLocks noChangeAspect="1"/>
          </p:cNvPicPr>
          <p:nvPr/>
        </p:nvPicPr>
        <p:blipFill>
          <a:blip r:embed="rId3"/>
          <a:stretch>
            <a:fillRect/>
          </a:stretch>
        </p:blipFill>
        <p:spPr>
          <a:xfrm>
            <a:off x="2132012" y="3581400"/>
            <a:ext cx="7730836" cy="2743200"/>
          </a:xfrm>
          <a:prstGeom prst="rect">
            <a:avLst/>
          </a:prstGeom>
          <a:ln>
            <a:solidFill>
              <a:schemeClr val="bg1">
                <a:lumMod val="85000"/>
              </a:schemeClr>
            </a:solidFill>
          </a:ln>
        </p:spPr>
      </p:pic>
    </p:spTree>
    <p:extLst>
      <p:ext uri="{BB962C8B-B14F-4D97-AF65-F5344CB8AC3E}">
        <p14:creationId xmlns:p14="http://schemas.microsoft.com/office/powerpoint/2010/main" val="2568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Principals</a:t>
            </a:r>
            <a:endParaRPr lang="en-US" dirty="0"/>
          </a:p>
        </p:txBody>
      </p:sp>
      <p:sp>
        <p:nvSpPr>
          <p:cNvPr id="2" name="Text Placeholder 1"/>
          <p:cNvSpPr>
            <a:spLocks noGrp="1"/>
          </p:cNvSpPr>
          <p:nvPr>
            <p:ph type="body" sz="quarter" idx="4294967295"/>
          </p:nvPr>
        </p:nvSpPr>
        <p:spPr>
          <a:xfrm>
            <a:off x="507868" y="1447800"/>
            <a:ext cx="11173090" cy="5181600"/>
          </a:xfrm>
          <a:prstGeom prst="rect">
            <a:avLst/>
          </a:prstGeom>
        </p:spPr>
        <p:txBody>
          <a:bodyPr/>
          <a:lstStyle/>
          <a:p>
            <a:r>
              <a:rPr lang="en-US" dirty="0" smtClean="0"/>
              <a:t>External authentication requires app principals</a:t>
            </a:r>
          </a:p>
          <a:p>
            <a:pPr lvl="1"/>
            <a:r>
              <a:rPr lang="en-US" dirty="0" smtClean="0"/>
              <a:t>App principal is a tenancy-scoped account for app identity</a:t>
            </a:r>
          </a:p>
          <a:p>
            <a:pPr lvl="1"/>
            <a:r>
              <a:rPr lang="en-US" dirty="0" smtClean="0"/>
              <a:t>App principal identified using a GUID</a:t>
            </a:r>
          </a:p>
          <a:p>
            <a:pPr lvl="1"/>
            <a:r>
              <a:rPr lang="en-US" dirty="0" smtClean="0"/>
              <a:t>App principals must be created in SharePoint host</a:t>
            </a:r>
          </a:p>
          <a:p>
            <a:pPr lvl="1"/>
            <a:endParaRPr lang="en-US" dirty="0" smtClean="0"/>
          </a:p>
          <a:p>
            <a:r>
              <a:rPr lang="en-US" dirty="0" smtClean="0"/>
              <a:t>App principal properties</a:t>
            </a:r>
          </a:p>
          <a:p>
            <a:pPr lvl="1"/>
            <a:r>
              <a:rPr lang="en-US" b="1" dirty="0" smtClean="0"/>
              <a:t>Client ID</a:t>
            </a:r>
            <a:r>
              <a:rPr lang="en-US" dirty="0" smtClean="0"/>
              <a:t>: GUID-based identifier for app principal</a:t>
            </a:r>
          </a:p>
          <a:p>
            <a:pPr lvl="1"/>
            <a:r>
              <a:rPr lang="en-US" b="1" dirty="0" smtClean="0"/>
              <a:t>Client Secret</a:t>
            </a:r>
            <a:r>
              <a:rPr lang="en-US" dirty="0" smtClean="0"/>
              <a:t>: (not used in S2S)</a:t>
            </a:r>
          </a:p>
          <a:p>
            <a:pPr lvl="1"/>
            <a:r>
              <a:rPr lang="en-US" b="1" dirty="0" smtClean="0"/>
              <a:t>App Host Domain</a:t>
            </a:r>
            <a:r>
              <a:rPr lang="en-US" dirty="0" smtClean="0"/>
              <a:t>: Base URL of remote web</a:t>
            </a:r>
          </a:p>
          <a:p>
            <a:pPr lvl="1"/>
            <a:r>
              <a:rPr lang="en-US" b="1" dirty="0" smtClean="0"/>
              <a:t>Redirect URL</a:t>
            </a:r>
            <a:r>
              <a:rPr lang="en-US" dirty="0" smtClean="0"/>
              <a:t>: URL to a page used to configure on-the-fly security</a:t>
            </a:r>
            <a:endParaRPr lang="en-US" dirty="0"/>
          </a:p>
        </p:txBody>
      </p:sp>
    </p:spTree>
    <p:extLst>
      <p:ext uri="{BB962C8B-B14F-4D97-AF65-F5344CB8AC3E}">
        <p14:creationId xmlns:p14="http://schemas.microsoft.com/office/powerpoint/2010/main" val="156294555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an App Security Principal</a:t>
            </a:r>
            <a:endParaRPr lang="en-US" dirty="0"/>
          </a:p>
        </p:txBody>
      </p:sp>
      <p:sp>
        <p:nvSpPr>
          <p:cNvPr id="9" name="Content Placeholder 8"/>
          <p:cNvSpPr>
            <a:spLocks noGrp="1"/>
          </p:cNvSpPr>
          <p:nvPr>
            <p:ph idx="4294967295"/>
          </p:nvPr>
        </p:nvSpPr>
        <p:spPr>
          <a:xfrm>
            <a:off x="507868" y="1447800"/>
            <a:ext cx="11173090" cy="5181600"/>
          </a:xfrm>
          <a:prstGeom prst="rect">
            <a:avLst/>
          </a:prstGeom>
        </p:spPr>
        <p:txBody>
          <a:bodyPr>
            <a:normAutofit/>
          </a:bodyPr>
          <a:lstStyle/>
          <a:p>
            <a:r>
              <a:rPr lang="en-US" sz="2400" dirty="0"/>
              <a:t>Done automatically by Visual Studio during development</a:t>
            </a:r>
          </a:p>
          <a:p>
            <a:pPr lvl="1"/>
            <a:r>
              <a:rPr lang="en-US" sz="2000" dirty="0"/>
              <a:t>When you press {F5}, VS automatically registers app principal</a:t>
            </a:r>
          </a:p>
          <a:p>
            <a:pPr lvl="1"/>
            <a:r>
              <a:rPr lang="en-US" sz="2000" dirty="0"/>
              <a:t>Visual Studio also updates web.config file </a:t>
            </a:r>
          </a:p>
          <a:p>
            <a:r>
              <a:rPr lang="en-US" sz="2400" dirty="0"/>
              <a:t>Can also be done using AppRegNew.aspx page</a:t>
            </a:r>
          </a:p>
          <a:p>
            <a:pPr lvl="1"/>
            <a:r>
              <a:rPr lang="en-US" sz="2000" dirty="0"/>
              <a:t>App deployment covered in more detail in App Publishing module</a:t>
            </a:r>
          </a:p>
          <a:p>
            <a:endParaRPr lang="en-US" sz="2400" dirty="0"/>
          </a:p>
          <a:p>
            <a:pPr lvl="1"/>
            <a:endParaRPr lang="en-US" sz="1800" dirty="0"/>
          </a:p>
        </p:txBody>
      </p:sp>
      <p:grpSp>
        <p:nvGrpSpPr>
          <p:cNvPr id="11" name="Group 10"/>
          <p:cNvGrpSpPr/>
          <p:nvPr/>
        </p:nvGrpSpPr>
        <p:grpSpPr>
          <a:xfrm>
            <a:off x="2665412" y="3676638"/>
            <a:ext cx="6186948" cy="2952763"/>
            <a:chOff x="762000" y="3276600"/>
            <a:chExt cx="7025148" cy="3352800"/>
          </a:xfrm>
        </p:grpSpPr>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5257800"/>
              <a:ext cx="3748548" cy="1371600"/>
            </a:xfrm>
            <a:prstGeom prst="rect">
              <a:avLst/>
            </a:prstGeom>
            <a:noFill/>
            <a:ln>
              <a:solidFill>
                <a:schemeClr val="bg1">
                  <a:lumMod val="75000"/>
                </a:schemeClr>
              </a:solid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276600"/>
              <a:ext cx="6248400" cy="1752600"/>
            </a:xfrm>
            <a:prstGeom prst="rect">
              <a:avLst/>
            </a:prstGeom>
            <a:noFill/>
            <a:ln>
              <a:solidFill>
                <a:schemeClr val="bg1">
                  <a:lumMod val="75000"/>
                </a:schemeClr>
              </a:solidFill>
            </a:ln>
          </p:spPr>
        </p:pic>
        <p:sp>
          <p:nvSpPr>
            <p:cNvPr id="10" name="Down Arrow 9"/>
            <p:cNvSpPr/>
            <p:nvPr/>
          </p:nvSpPr>
          <p:spPr>
            <a:xfrm>
              <a:off x="5943600" y="5029200"/>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320142"/>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S2S Certification in VS</a:t>
            </a:r>
            <a:endParaRPr lang="en-US" dirty="0"/>
          </a:p>
        </p:txBody>
      </p:sp>
      <p:sp>
        <p:nvSpPr>
          <p:cNvPr id="6" name="Content Placeholder 5"/>
          <p:cNvSpPr>
            <a:spLocks noGrp="1"/>
          </p:cNvSpPr>
          <p:nvPr>
            <p:ph idx="4294967295"/>
          </p:nvPr>
        </p:nvSpPr>
        <p:spPr>
          <a:xfrm>
            <a:off x="507868" y="1447800"/>
            <a:ext cx="11173090" cy="5181600"/>
          </a:xfrm>
          <a:prstGeom prst="rect">
            <a:avLst/>
          </a:prstGeom>
        </p:spPr>
        <p:txBody>
          <a:bodyPr>
            <a:normAutofit/>
          </a:bodyPr>
          <a:lstStyle/>
          <a:p>
            <a:r>
              <a:rPr lang="en-US" sz="2400" dirty="0"/>
              <a:t>Visual Studio provides two app authentication options</a:t>
            </a:r>
          </a:p>
          <a:p>
            <a:pPr lvl="1"/>
            <a:r>
              <a:rPr lang="en-US" sz="2000" dirty="0"/>
              <a:t>Use Windows Azure Access Control Service </a:t>
            </a:r>
            <a:r>
              <a:rPr lang="en-US" sz="1600" i="1" dirty="0">
                <a:solidFill>
                  <a:srgbClr val="9F002D"/>
                </a:solidFill>
              </a:rPr>
              <a:t>(this means OAuth)</a:t>
            </a:r>
            <a:endParaRPr lang="en-US" sz="2000" i="1" dirty="0">
              <a:solidFill>
                <a:srgbClr val="9F002D"/>
              </a:solidFill>
            </a:endParaRPr>
          </a:p>
          <a:p>
            <a:pPr lvl="1"/>
            <a:r>
              <a:rPr lang="en-US" sz="2000" dirty="0"/>
              <a:t>Use a certificate </a:t>
            </a:r>
            <a:r>
              <a:rPr lang="en-US" sz="1600" i="1" dirty="0">
                <a:solidFill>
                  <a:srgbClr val="9F002D"/>
                </a:solidFill>
              </a:rPr>
              <a:t>(this means S2S)</a:t>
            </a:r>
            <a:endParaRPr lang="en-US" sz="2000" i="1" dirty="0">
              <a:solidFill>
                <a:srgbClr val="9F002D"/>
              </a:solidFill>
            </a:endParaRPr>
          </a:p>
        </p:txBody>
      </p:sp>
      <p:pic>
        <p:nvPicPr>
          <p:cNvPr id="4" name="Picture 3"/>
          <p:cNvPicPr>
            <a:picLocks noChangeAspect="1"/>
          </p:cNvPicPr>
          <p:nvPr/>
        </p:nvPicPr>
        <p:blipFill>
          <a:blip r:embed="rId2"/>
          <a:stretch>
            <a:fillRect/>
          </a:stretch>
        </p:blipFill>
        <p:spPr>
          <a:xfrm>
            <a:off x="1674812" y="3657600"/>
            <a:ext cx="7859946" cy="2988824"/>
          </a:xfrm>
          <a:prstGeom prst="rect">
            <a:avLst/>
          </a:prstGeom>
          <a:ln>
            <a:solidFill>
              <a:schemeClr val="bg1">
                <a:lumMod val="50000"/>
              </a:schemeClr>
            </a:solidFill>
          </a:ln>
        </p:spPr>
      </p:pic>
      <p:pic>
        <p:nvPicPr>
          <p:cNvPr id="3" name="Picture 2"/>
          <p:cNvPicPr/>
          <p:nvPr/>
        </p:nvPicPr>
        <p:blipFill>
          <a:blip r:embed="rId3"/>
          <a:stretch>
            <a:fillRect/>
          </a:stretch>
        </p:blipFill>
        <p:spPr>
          <a:xfrm>
            <a:off x="6399212" y="2602908"/>
            <a:ext cx="3733800" cy="2470355"/>
          </a:xfrm>
          <a:prstGeom prst="rect">
            <a:avLst/>
          </a:prstGeom>
        </p:spPr>
      </p:pic>
      <p:sp>
        <p:nvSpPr>
          <p:cNvPr id="5" name="Freeform 4"/>
          <p:cNvSpPr/>
          <p:nvPr/>
        </p:nvSpPr>
        <p:spPr>
          <a:xfrm>
            <a:off x="3587186" y="3878827"/>
            <a:ext cx="2816942" cy="1120877"/>
          </a:xfrm>
          <a:custGeom>
            <a:avLst/>
            <a:gdLst>
              <a:gd name="connsiteX0" fmla="*/ 2816942 w 2816942"/>
              <a:gd name="connsiteY0" fmla="*/ 0 h 1120877"/>
              <a:gd name="connsiteX1" fmla="*/ 1135626 w 2816942"/>
              <a:gd name="connsiteY1" fmla="*/ 457200 h 1120877"/>
              <a:gd name="connsiteX2" fmla="*/ 0 w 2816942"/>
              <a:gd name="connsiteY2" fmla="*/ 1120877 h 1120877"/>
            </a:gdLst>
            <a:ahLst/>
            <a:cxnLst>
              <a:cxn ang="0">
                <a:pos x="connsiteX0" y="connsiteY0"/>
              </a:cxn>
              <a:cxn ang="0">
                <a:pos x="connsiteX1" y="connsiteY1"/>
              </a:cxn>
              <a:cxn ang="0">
                <a:pos x="connsiteX2" y="connsiteY2"/>
              </a:cxn>
            </a:cxnLst>
            <a:rect l="l" t="t" r="r" b="b"/>
            <a:pathLst>
              <a:path w="2816942" h="1120877">
                <a:moveTo>
                  <a:pt x="2816942" y="0"/>
                </a:moveTo>
                <a:cubicBezTo>
                  <a:pt x="2211029" y="135193"/>
                  <a:pt x="1605116" y="270387"/>
                  <a:pt x="1135626" y="457200"/>
                </a:cubicBezTo>
                <a:cubicBezTo>
                  <a:pt x="666136" y="644013"/>
                  <a:pt x="333068" y="882445"/>
                  <a:pt x="0" y="1120877"/>
                </a:cubicBezTo>
              </a:path>
            </a:pathLst>
          </a:custGeom>
          <a:noFill/>
          <a:ln w="57150">
            <a:solidFill>
              <a:schemeClr val="accent5">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614497"/>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during Development</a:t>
            </a:r>
            <a:endParaRPr lang="en-US" dirty="0"/>
          </a:p>
        </p:txBody>
      </p:sp>
      <p:pic>
        <p:nvPicPr>
          <p:cNvPr id="3" name="Picture 2"/>
          <p:cNvPicPr>
            <a:picLocks noChangeAspect="1"/>
          </p:cNvPicPr>
          <p:nvPr/>
        </p:nvPicPr>
        <p:blipFill>
          <a:blip r:embed="rId2"/>
          <a:stretch>
            <a:fillRect/>
          </a:stretch>
        </p:blipFill>
        <p:spPr>
          <a:xfrm>
            <a:off x="1827212" y="1524000"/>
            <a:ext cx="8305800" cy="3204226"/>
          </a:xfrm>
          <a:prstGeom prst="rect">
            <a:avLst/>
          </a:prstGeom>
          <a:ln>
            <a:solidFill>
              <a:schemeClr val="tx1">
                <a:lumMod val="50000"/>
                <a:lumOff val="50000"/>
              </a:schemeClr>
            </a:solidFill>
          </a:ln>
        </p:spPr>
      </p:pic>
    </p:spTree>
    <p:extLst>
      <p:ext uri="{BB962C8B-B14F-4D97-AF65-F5344CB8AC3E}">
        <p14:creationId xmlns:p14="http://schemas.microsoft.com/office/powerpoint/2010/main" val="6537501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Manifest </a:t>
            </a:r>
            <a:r>
              <a:rPr lang="en-US" dirty="0" smtClean="0"/>
              <a:t>in Real-world Deployment</a:t>
            </a:r>
            <a:endParaRPr lang="en-US" dirty="0"/>
          </a:p>
        </p:txBody>
      </p:sp>
      <p:pic>
        <p:nvPicPr>
          <p:cNvPr id="5" name="Picture 4"/>
          <p:cNvPicPr>
            <a:picLocks noChangeAspect="1"/>
          </p:cNvPicPr>
          <p:nvPr/>
        </p:nvPicPr>
        <p:blipFill>
          <a:blip r:embed="rId2"/>
          <a:stretch>
            <a:fillRect/>
          </a:stretch>
        </p:blipFill>
        <p:spPr>
          <a:xfrm>
            <a:off x="1828380" y="1524001"/>
            <a:ext cx="8457032" cy="3280151"/>
          </a:xfrm>
          <a:prstGeom prst="rect">
            <a:avLst/>
          </a:prstGeom>
          <a:ln>
            <a:solidFill>
              <a:schemeClr val="bg1">
                <a:lumMod val="50000"/>
              </a:schemeClr>
            </a:solidFill>
          </a:ln>
        </p:spPr>
      </p:pic>
    </p:spTree>
    <p:extLst>
      <p:ext uri="{BB962C8B-B14F-4D97-AF65-F5344CB8AC3E}">
        <p14:creationId xmlns:p14="http://schemas.microsoft.com/office/powerpoint/2010/main" val="15825128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Configuring OAuth2 for on Premises</a:t>
            </a:r>
          </a:p>
        </p:txBody>
      </p:sp>
    </p:spTree>
    <p:extLst>
      <p:ext uri="{BB962C8B-B14F-4D97-AF65-F5344CB8AC3E}">
        <p14:creationId xmlns:p14="http://schemas.microsoft.com/office/powerpoint/2010/main" val="62433601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79</a:t>
            </a:fld>
            <a:endParaRPr lang="en-US" dirty="0"/>
          </a:p>
        </p:txBody>
      </p:sp>
    </p:spTree>
    <p:extLst>
      <p:ext uri="{BB962C8B-B14F-4D97-AF65-F5344CB8AC3E}">
        <p14:creationId xmlns:p14="http://schemas.microsoft.com/office/powerpoint/2010/main" val="38745969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O365 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80</a:t>
            </a:fld>
            <a:endParaRPr lang="en-US" dirty="0"/>
          </a:p>
        </p:txBody>
      </p:sp>
    </p:spTree>
    <p:extLst>
      <p:ext uri="{BB962C8B-B14F-4D97-AF65-F5344CB8AC3E}">
        <p14:creationId xmlns:p14="http://schemas.microsoft.com/office/powerpoint/2010/main" val="278515942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a:t>Supports additional providers Google, Yahoo, Facebook</a:t>
            </a:r>
          </a:p>
          <a:p>
            <a:r>
              <a:rPr lang="en-US" dirty="0"/>
              <a:t>Can create new namespaces in Azure subscription</a:t>
            </a:r>
          </a:p>
          <a:p>
            <a:r>
              <a:rPr lang="en-US" dirty="0"/>
              <a:t>Used by O365 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81</a:t>
            </a:fld>
            <a:endParaRPr lang="en-US" dirty="0"/>
          </a:p>
        </p:txBody>
      </p:sp>
    </p:spTree>
    <p:extLst>
      <p:ext uri="{BB962C8B-B14F-4D97-AF65-F5344CB8AC3E}">
        <p14:creationId xmlns:p14="http://schemas.microsoft.com/office/powerpoint/2010/main" val="2601518228"/>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4421527" y="1302424"/>
            <a:ext cx="21756" cy="5365745"/>
          </a:xfrm>
          <a:prstGeom prst="line">
            <a:avLst/>
          </a:prstGeom>
          <a:ln w="38100">
            <a:solidFill>
              <a:schemeClr val="bg2"/>
            </a:solidFill>
            <a:prstDash val="lgDashDotDot"/>
            <a:headEnd type="none"/>
            <a:tailEnd type="none"/>
          </a:ln>
        </p:spPr>
        <p:style>
          <a:lnRef idx="1">
            <a:schemeClr val="accent5"/>
          </a:lnRef>
          <a:fillRef idx="0">
            <a:schemeClr val="accent5"/>
          </a:fillRef>
          <a:effectRef idx="0">
            <a:schemeClr val="accent5"/>
          </a:effectRef>
          <a:fontRef idx="minor">
            <a:schemeClr val="tx1"/>
          </a:fontRef>
        </p:style>
      </p:cxnSp>
      <p:pic>
        <p:nvPicPr>
          <p:cNvPr id="20" name="Picture 19"/>
          <p:cNvPicPr>
            <a:picLocks noChangeAspect="1"/>
          </p:cNvPicPr>
          <p:nvPr/>
        </p:nvPicPr>
        <p:blipFill>
          <a:blip r:embed="rId2"/>
          <a:stretch>
            <a:fillRect/>
          </a:stretch>
        </p:blipFill>
        <p:spPr>
          <a:xfrm>
            <a:off x="6087794" y="1738405"/>
            <a:ext cx="716108" cy="716880"/>
          </a:xfrm>
          <a:prstGeom prst="rect">
            <a:avLst/>
          </a:prstGeom>
        </p:spPr>
      </p:pic>
      <p:grpSp>
        <p:nvGrpSpPr>
          <p:cNvPr id="43" name="Group 42"/>
          <p:cNvGrpSpPr/>
          <p:nvPr/>
        </p:nvGrpSpPr>
        <p:grpSpPr>
          <a:xfrm>
            <a:off x="1635696" y="2764649"/>
            <a:ext cx="1095363" cy="1709044"/>
            <a:chOff x="1263567" y="1113025"/>
            <a:chExt cx="1095363" cy="1709044"/>
          </a:xfrm>
        </p:grpSpPr>
        <p:pic>
          <p:nvPicPr>
            <p:cNvPr id="23" name="Picture 22"/>
            <p:cNvPicPr>
              <a:picLocks noChangeAspect="1"/>
            </p:cNvPicPr>
            <p:nvPr/>
          </p:nvPicPr>
          <p:blipFill>
            <a:blip r:embed="rId3"/>
            <a:stretch>
              <a:fillRect/>
            </a:stretch>
          </p:blipFill>
          <p:spPr>
            <a:xfrm>
              <a:off x="1263567" y="1666709"/>
              <a:ext cx="1028970" cy="1155360"/>
            </a:xfrm>
            <a:prstGeom prst="rect">
              <a:avLst/>
            </a:prstGeom>
          </p:spPr>
        </p:pic>
        <p:pic>
          <p:nvPicPr>
            <p:cNvPr id="24" name="Picture 23"/>
            <p:cNvPicPr>
              <a:picLocks noChangeAspect="1"/>
            </p:cNvPicPr>
            <p:nvPr/>
          </p:nvPicPr>
          <p:blipFill>
            <a:blip r:embed="rId4"/>
            <a:stretch>
              <a:fillRect/>
            </a:stretch>
          </p:blipFill>
          <p:spPr>
            <a:xfrm>
              <a:off x="1288245" y="1113025"/>
              <a:ext cx="1070685" cy="918720"/>
            </a:xfrm>
            <a:prstGeom prst="rect">
              <a:avLst/>
            </a:prstGeom>
          </p:spPr>
        </p:pic>
      </p:grpSp>
      <p:pic>
        <p:nvPicPr>
          <p:cNvPr id="25" name="Picture 24"/>
          <p:cNvPicPr>
            <a:picLocks noChangeAspect="1"/>
          </p:cNvPicPr>
          <p:nvPr/>
        </p:nvPicPr>
        <p:blipFill>
          <a:blip r:embed="rId5"/>
          <a:stretch>
            <a:fillRect/>
          </a:stretch>
        </p:blipFill>
        <p:spPr>
          <a:xfrm>
            <a:off x="2811285" y="1327586"/>
            <a:ext cx="1119353" cy="696000"/>
          </a:xfrm>
          <a:prstGeom prst="rect">
            <a:avLst/>
          </a:prstGeom>
        </p:spPr>
      </p:pic>
      <p:grpSp>
        <p:nvGrpSpPr>
          <p:cNvPr id="26" name="Group 25"/>
          <p:cNvGrpSpPr/>
          <p:nvPr/>
        </p:nvGrpSpPr>
        <p:grpSpPr>
          <a:xfrm>
            <a:off x="5138484" y="4282293"/>
            <a:ext cx="2552598" cy="246233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6"/>
              <a:stretch>
                <a:fillRect/>
              </a:stretch>
            </p:blipFill>
            <p:spPr>
              <a:xfrm>
                <a:off x="1637814" y="2696932"/>
                <a:ext cx="465830" cy="863861"/>
              </a:xfrm>
              <a:prstGeom prst="rect">
                <a:avLst/>
              </a:prstGeom>
            </p:spPr>
          </p:pic>
          <p:pic>
            <p:nvPicPr>
              <p:cNvPr id="37" name="Picture 36"/>
              <p:cNvPicPr>
                <a:picLocks noChangeAspect="1"/>
              </p:cNvPicPr>
              <p:nvPr/>
            </p:nvPicPr>
            <p:blipFill>
              <a:blip r:embed="rId7"/>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6"/>
              <a:stretch>
                <a:fillRect/>
              </a:stretch>
            </p:blipFill>
            <p:spPr>
              <a:xfrm>
                <a:off x="3259173" y="2493797"/>
                <a:ext cx="465830" cy="863861"/>
              </a:xfrm>
              <a:prstGeom prst="rect">
                <a:avLst/>
              </a:prstGeom>
            </p:spPr>
          </p:pic>
          <p:pic>
            <p:nvPicPr>
              <p:cNvPr id="34" name="Picture 33"/>
              <p:cNvPicPr>
                <a:picLocks noChangeAspect="1"/>
              </p:cNvPicPr>
              <p:nvPr/>
            </p:nvPicPr>
            <p:blipFill>
              <a:blip r:embed="rId6"/>
              <a:stretch>
                <a:fillRect/>
              </a:stretch>
            </p:blipFill>
            <p:spPr>
              <a:xfrm>
                <a:off x="3584595" y="2265001"/>
                <a:ext cx="465830" cy="863861"/>
              </a:xfrm>
              <a:prstGeom prst="rect">
                <a:avLst/>
              </a:prstGeom>
            </p:spPr>
          </p:pic>
          <p:pic>
            <p:nvPicPr>
              <p:cNvPr id="35" name="Picture 34"/>
              <p:cNvPicPr>
                <a:picLocks noChangeAspect="1"/>
              </p:cNvPicPr>
              <p:nvPr/>
            </p:nvPicPr>
            <p:blipFill>
              <a:blip r:embed="rId8"/>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6"/>
              <a:stretch>
                <a:fillRect/>
              </a:stretch>
            </p:blipFill>
            <p:spPr>
              <a:xfrm>
                <a:off x="2552214" y="4136794"/>
                <a:ext cx="465830" cy="863861"/>
              </a:xfrm>
              <a:prstGeom prst="rect">
                <a:avLst/>
              </a:prstGeom>
            </p:spPr>
          </p:pic>
          <p:pic>
            <p:nvPicPr>
              <p:cNvPr id="32" name="Picture 31"/>
              <p:cNvPicPr>
                <a:picLocks noChangeAspect="1"/>
              </p:cNvPicPr>
              <p:nvPr/>
            </p:nvPicPr>
            <p:blipFill>
              <a:blip r:embed="rId9"/>
              <a:stretch>
                <a:fillRect/>
              </a:stretch>
            </p:blipFill>
            <p:spPr>
              <a:xfrm>
                <a:off x="2855928" y="4019392"/>
                <a:ext cx="806490" cy="904800"/>
              </a:xfrm>
              <a:prstGeom prst="rect">
                <a:avLst/>
              </a:prstGeom>
            </p:spPr>
          </p:pic>
        </p:grpSp>
      </p:grpSp>
      <p:grpSp>
        <p:nvGrpSpPr>
          <p:cNvPr id="38" name="Group 37"/>
          <p:cNvGrpSpPr/>
          <p:nvPr/>
        </p:nvGrpSpPr>
        <p:grpSpPr>
          <a:xfrm>
            <a:off x="8730052" y="2289329"/>
            <a:ext cx="2046731" cy="1494632"/>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6"/>
            <a:stretch>
              <a:fillRect/>
            </a:stretch>
          </p:blipFill>
          <p:spPr>
            <a:xfrm>
              <a:off x="9644923" y="2181575"/>
              <a:ext cx="465830" cy="863861"/>
            </a:xfrm>
            <a:prstGeom prst="rect">
              <a:avLst/>
            </a:prstGeom>
          </p:spPr>
        </p:pic>
        <p:pic>
          <p:nvPicPr>
            <p:cNvPr id="41" name="Picture 40"/>
            <p:cNvPicPr>
              <a:picLocks noChangeAspect="1"/>
            </p:cNvPicPr>
            <p:nvPr/>
          </p:nvPicPr>
          <p:blipFill>
            <a:blip r:embed="rId6"/>
            <a:stretch>
              <a:fillRect/>
            </a:stretch>
          </p:blipFill>
          <p:spPr>
            <a:xfrm>
              <a:off x="9933631" y="2392758"/>
              <a:ext cx="465830" cy="863861"/>
            </a:xfrm>
            <a:prstGeom prst="rect">
              <a:avLst/>
            </a:prstGeom>
          </p:spPr>
        </p:pic>
        <p:pic>
          <p:nvPicPr>
            <p:cNvPr id="42" name="Picture 41"/>
            <p:cNvPicPr>
              <a:picLocks noChangeAspect="1"/>
            </p:cNvPicPr>
            <p:nvPr/>
          </p:nvPicPr>
          <p:blipFill>
            <a:blip r:embed="rId10"/>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fi-FI" dirty="0" smtClean="0"/>
              <a:t>ACS </a:t>
            </a:r>
            <a:r>
              <a:rPr lang="fi-FI" dirty="0" err="1" smtClean="0"/>
              <a:t>with</a:t>
            </a:r>
            <a:r>
              <a:rPr lang="fi-FI" dirty="0" smtClean="0"/>
              <a:t> on-</a:t>
            </a:r>
            <a:r>
              <a:rPr lang="fi-FI" dirty="0" err="1" smtClean="0"/>
              <a:t>premises</a:t>
            </a:r>
            <a:endParaRPr lang="en-US" dirty="0"/>
          </a:p>
        </p:txBody>
      </p:sp>
      <p:cxnSp>
        <p:nvCxnSpPr>
          <p:cNvPr id="46" name="Straight Arrow Connector 45"/>
          <p:cNvCxnSpPr/>
          <p:nvPr/>
        </p:nvCxnSpPr>
        <p:spPr>
          <a:xfrm flipH="1" flipV="1">
            <a:off x="9827582" y="3876356"/>
            <a:ext cx="422955" cy="1055722"/>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H="1">
            <a:off x="2903787" y="2342791"/>
            <a:ext cx="3108674" cy="1082286"/>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H="1">
            <a:off x="2924309" y="3144542"/>
            <a:ext cx="5648103" cy="55201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stCxn id="106" idx="2"/>
          </p:cNvCxnSpPr>
          <p:nvPr/>
        </p:nvCxnSpPr>
        <p:spPr>
          <a:xfrm flipH="1">
            <a:off x="6384978" y="2695797"/>
            <a:ext cx="110551" cy="153127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2924309" y="3943282"/>
            <a:ext cx="2223679" cy="100755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4990569" y="2136860"/>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65" name="Group 64"/>
          <p:cNvGrpSpPr/>
          <p:nvPr/>
        </p:nvGrpSpPr>
        <p:grpSpPr>
          <a:xfrm>
            <a:off x="6284949" y="3437286"/>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68" name="Group 67"/>
          <p:cNvGrpSpPr/>
          <p:nvPr/>
        </p:nvGrpSpPr>
        <p:grpSpPr>
          <a:xfrm>
            <a:off x="4864888" y="3363682"/>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grpSp>
        <p:nvGrpSpPr>
          <p:cNvPr id="71" name="Group 70"/>
          <p:cNvGrpSpPr/>
          <p:nvPr/>
        </p:nvGrpSpPr>
        <p:grpSpPr>
          <a:xfrm>
            <a:off x="4389333" y="4627000"/>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7</a:t>
              </a:r>
              <a:endParaRPr lang="en-US" sz="2352" dirty="0"/>
            </a:p>
          </p:txBody>
        </p:sp>
      </p:grpSp>
      <p:cxnSp>
        <p:nvCxnSpPr>
          <p:cNvPr id="74" name="Straight Arrow Connector 73"/>
          <p:cNvCxnSpPr/>
          <p:nvPr/>
        </p:nvCxnSpPr>
        <p:spPr>
          <a:xfrm flipH="1">
            <a:off x="7707443" y="3876354"/>
            <a:ext cx="1904344" cy="1636807"/>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78" name="Group 77"/>
          <p:cNvGrpSpPr/>
          <p:nvPr/>
        </p:nvGrpSpPr>
        <p:grpSpPr>
          <a:xfrm>
            <a:off x="8600539" y="4525357"/>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6</a:t>
              </a:r>
              <a:endParaRPr lang="en-US" sz="2352" dirty="0"/>
            </a:p>
          </p:txBody>
        </p:sp>
      </p:grpSp>
      <p:cxnSp>
        <p:nvCxnSpPr>
          <p:cNvPr id="92" name="Straight Arrow Connector 91"/>
          <p:cNvCxnSpPr/>
          <p:nvPr/>
        </p:nvCxnSpPr>
        <p:spPr>
          <a:xfrm flipH="1">
            <a:off x="7753184" y="5466016"/>
            <a:ext cx="2018604" cy="177699"/>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11"/>
          <a:stretch>
            <a:fillRect/>
          </a:stretch>
        </p:blipFill>
        <p:spPr>
          <a:xfrm>
            <a:off x="8932604" y="3876354"/>
            <a:ext cx="451913" cy="382800"/>
          </a:xfrm>
          <a:prstGeom prst="rect">
            <a:avLst/>
          </a:prstGeom>
        </p:spPr>
      </p:pic>
      <p:pic>
        <p:nvPicPr>
          <p:cNvPr id="95" name="Picture 94"/>
          <p:cNvPicPr>
            <a:picLocks noChangeAspect="1"/>
          </p:cNvPicPr>
          <p:nvPr/>
        </p:nvPicPr>
        <p:blipFill>
          <a:blip r:embed="rId11"/>
          <a:stretch>
            <a:fillRect/>
          </a:stretch>
        </p:blipFill>
        <p:spPr>
          <a:xfrm>
            <a:off x="4332306" y="2638379"/>
            <a:ext cx="451913" cy="382800"/>
          </a:xfrm>
          <a:prstGeom prst="rect">
            <a:avLst/>
          </a:prstGeom>
        </p:spPr>
      </p:pic>
      <p:pic>
        <p:nvPicPr>
          <p:cNvPr id="96" name="Picture 95"/>
          <p:cNvPicPr>
            <a:picLocks noChangeAspect="1"/>
          </p:cNvPicPr>
          <p:nvPr/>
        </p:nvPicPr>
        <p:blipFill>
          <a:blip r:embed="rId11"/>
          <a:stretch>
            <a:fillRect/>
          </a:stretch>
        </p:blipFill>
        <p:spPr>
          <a:xfrm>
            <a:off x="4020056" y="4388935"/>
            <a:ext cx="451913" cy="382800"/>
          </a:xfrm>
          <a:prstGeom prst="rect">
            <a:avLst/>
          </a:prstGeom>
        </p:spPr>
      </p:pic>
      <p:grpSp>
        <p:nvGrpSpPr>
          <p:cNvPr id="99" name="Group 98"/>
          <p:cNvGrpSpPr/>
          <p:nvPr/>
        </p:nvGrpSpPr>
        <p:grpSpPr>
          <a:xfrm>
            <a:off x="8719493" y="5484756"/>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3</a:t>
              </a:r>
              <a:endParaRPr lang="en-US" sz="2352" dirty="0"/>
            </a:p>
          </p:txBody>
        </p:sp>
      </p:grpSp>
      <p:grpSp>
        <p:nvGrpSpPr>
          <p:cNvPr id="102" name="Group 101"/>
          <p:cNvGrpSpPr/>
          <p:nvPr/>
        </p:nvGrpSpPr>
        <p:grpSpPr>
          <a:xfrm>
            <a:off x="9988179" y="4067030"/>
            <a:ext cx="514401" cy="514401"/>
            <a:chOff x="492" y="17985"/>
            <a:chExt cx="524853" cy="524853"/>
          </a:xfrm>
        </p:grpSpPr>
        <p:sp>
          <p:nvSpPr>
            <p:cNvPr id="103" name="Oval 10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4</a:t>
              </a:r>
              <a:endParaRPr lang="en-US" sz="2352" dirty="0"/>
            </a:p>
          </p:txBody>
        </p:sp>
      </p:grpSp>
      <p:sp>
        <p:nvSpPr>
          <p:cNvPr id="105" name="TextBox 104"/>
          <p:cNvSpPr txBox="1"/>
          <p:nvPr/>
        </p:nvSpPr>
        <p:spPr>
          <a:xfrm>
            <a:off x="3523272" y="2651261"/>
            <a:ext cx="758797"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Register App</a:t>
            </a:r>
          </a:p>
        </p:txBody>
      </p:sp>
      <p:sp>
        <p:nvSpPr>
          <p:cNvPr id="106" name="TextBox 105"/>
          <p:cNvSpPr txBox="1"/>
          <p:nvPr/>
        </p:nvSpPr>
        <p:spPr>
          <a:xfrm>
            <a:off x="6023765"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nvGrpSpPr>
          <p:cNvPr id="109" name="Group 108"/>
          <p:cNvGrpSpPr/>
          <p:nvPr/>
        </p:nvGrpSpPr>
        <p:grpSpPr>
          <a:xfrm>
            <a:off x="9839951" y="4868565"/>
            <a:ext cx="1077638" cy="1269341"/>
            <a:chOff x="9839951" y="4868565"/>
            <a:chExt cx="1077638" cy="1269341"/>
          </a:xfrm>
        </p:grpSpPr>
        <p:pic>
          <p:nvPicPr>
            <p:cNvPr id="21" name="Picture 20"/>
            <p:cNvPicPr>
              <a:picLocks noChangeAspect="1"/>
            </p:cNvPicPr>
            <p:nvPr/>
          </p:nvPicPr>
          <p:blipFill>
            <a:blip r:embed="rId12"/>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2848976" y="4460021"/>
            <a:ext cx="1233579"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registration</a:t>
            </a:r>
          </a:p>
        </p:txBody>
      </p:sp>
      <p:sp>
        <p:nvSpPr>
          <p:cNvPr id="111" name="TextBox 110"/>
          <p:cNvSpPr txBox="1"/>
          <p:nvPr/>
        </p:nvSpPr>
        <p:spPr>
          <a:xfrm>
            <a:off x="8063464" y="4063632"/>
            <a:ext cx="952634"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a:t>
            </a:r>
          </a:p>
          <a:p>
            <a:pPr algn="ctr"/>
            <a:r>
              <a:rPr lang="en-US" sz="1200" spc="-70" dirty="0" smtClean="0">
                <a:gradFill>
                  <a:gsLst>
                    <a:gs pos="2917">
                      <a:schemeClr val="bg2"/>
                    </a:gs>
                    <a:gs pos="95000">
                      <a:schemeClr val="bg2"/>
                    </a:gs>
                  </a:gsLst>
                  <a:lin ang="5400000" scaled="0"/>
                </a:gradFill>
              </a:rPr>
              <a:t>connectivity</a:t>
            </a:r>
          </a:p>
        </p:txBody>
      </p:sp>
      <p:sp>
        <p:nvSpPr>
          <p:cNvPr id="112" name="TextBox 111"/>
          <p:cNvSpPr txBox="1"/>
          <p:nvPr/>
        </p:nvSpPr>
        <p:spPr>
          <a:xfrm>
            <a:off x="4940956" y="3167721"/>
            <a:ext cx="853695"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Retrieve Token</a:t>
            </a:r>
          </a:p>
        </p:txBody>
      </p:sp>
      <p:sp>
        <p:nvSpPr>
          <p:cNvPr id="113" name="TextBox 112"/>
          <p:cNvSpPr txBox="1"/>
          <p:nvPr/>
        </p:nvSpPr>
        <p:spPr>
          <a:xfrm>
            <a:off x="6840573" y="3604003"/>
            <a:ext cx="123072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Approve and Publish</a:t>
            </a:r>
          </a:p>
        </p:txBody>
      </p:sp>
    </p:spTree>
    <p:extLst>
      <p:ext uri="{BB962C8B-B14F-4D97-AF65-F5344CB8AC3E}">
        <p14:creationId xmlns:p14="http://schemas.microsoft.com/office/powerpoint/2010/main" val="626154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1000"/>
                                        <p:tgtEl>
                                          <p:spTgt spid="65"/>
                                        </p:tgtEl>
                                      </p:cBhvr>
                                    </p:animEffect>
                                    <p:anim calcmode="lin" valueType="num">
                                      <p:cBhvr>
                                        <p:cTn id="42" dur="1000" fill="hold"/>
                                        <p:tgtEl>
                                          <p:spTgt spid="65"/>
                                        </p:tgtEl>
                                        <p:attrNameLst>
                                          <p:attrName>ppt_x</p:attrName>
                                        </p:attrNameLst>
                                      </p:cBhvr>
                                      <p:tavLst>
                                        <p:tav tm="0">
                                          <p:val>
                                            <p:strVal val="#ppt_x"/>
                                          </p:val>
                                        </p:tav>
                                        <p:tav tm="100000">
                                          <p:val>
                                            <p:strVal val="#ppt_x"/>
                                          </p:val>
                                        </p:tav>
                                      </p:tavLst>
                                    </p:anim>
                                    <p:anim calcmode="lin" valueType="num">
                                      <p:cBhvr>
                                        <p:cTn id="4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000"/>
                                        <p:tgtEl>
                                          <p:spTgt spid="68"/>
                                        </p:tgtEl>
                                      </p:cBhvr>
                                    </p:animEffect>
                                    <p:anim calcmode="lin" valueType="num">
                                      <p:cBhvr>
                                        <p:cTn id="49" dur="1000" fill="hold"/>
                                        <p:tgtEl>
                                          <p:spTgt spid="68"/>
                                        </p:tgtEl>
                                        <p:attrNameLst>
                                          <p:attrName>ppt_x</p:attrName>
                                        </p:attrNameLst>
                                      </p:cBhvr>
                                      <p:tavLst>
                                        <p:tav tm="0">
                                          <p:val>
                                            <p:strVal val="#ppt_x"/>
                                          </p:val>
                                        </p:tav>
                                        <p:tav tm="100000">
                                          <p:val>
                                            <p:strVal val="#ppt_x"/>
                                          </p:val>
                                        </p:tav>
                                      </p:tavLst>
                                    </p:anim>
                                    <p:anim calcmode="lin" valueType="num">
                                      <p:cBhvr>
                                        <p:cTn id="5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0"/>
                                        <p:tgtEl>
                                          <p:spTgt spid="71"/>
                                        </p:tgtEl>
                                      </p:cBhvr>
                                    </p:animEffect>
                                    <p:anim calcmode="lin" valueType="num">
                                      <p:cBhvr>
                                        <p:cTn id="56" dur="1000" fill="hold"/>
                                        <p:tgtEl>
                                          <p:spTgt spid="71"/>
                                        </p:tgtEl>
                                        <p:attrNameLst>
                                          <p:attrName>ppt_x</p:attrName>
                                        </p:attrNameLst>
                                      </p:cBhvr>
                                      <p:tavLst>
                                        <p:tav tm="0">
                                          <p:val>
                                            <p:strVal val="#ppt_x"/>
                                          </p:val>
                                        </p:tav>
                                        <p:tav tm="100000">
                                          <p:val>
                                            <p:strVal val="#ppt_x"/>
                                          </p:val>
                                        </p:tav>
                                      </p:tavLst>
                                    </p:anim>
                                    <p:anim calcmode="lin" valueType="num">
                                      <p:cBhvr>
                                        <p:cTn id="57" dur="1000" fill="hold"/>
                                        <p:tgtEl>
                                          <p:spTgt spid="71"/>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1000"/>
                                        <p:tgtEl>
                                          <p:spTgt spid="74"/>
                                        </p:tgtEl>
                                      </p:cBhvr>
                                    </p:animEffect>
                                    <p:anim calcmode="lin" valueType="num">
                                      <p:cBhvr>
                                        <p:cTn id="61" dur="1000" fill="hold"/>
                                        <p:tgtEl>
                                          <p:spTgt spid="74"/>
                                        </p:tgtEl>
                                        <p:attrNameLst>
                                          <p:attrName>ppt_x</p:attrName>
                                        </p:attrNameLst>
                                      </p:cBhvr>
                                      <p:tavLst>
                                        <p:tav tm="0">
                                          <p:val>
                                            <p:strVal val="#ppt_x"/>
                                          </p:val>
                                        </p:tav>
                                        <p:tav tm="100000">
                                          <p:val>
                                            <p:strVal val="#ppt_x"/>
                                          </p:val>
                                        </p:tav>
                                      </p:tavLst>
                                    </p:anim>
                                    <p:anim calcmode="lin" valueType="num">
                                      <p:cBhvr>
                                        <p:cTn id="6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1000"/>
                                        <p:tgtEl>
                                          <p:spTgt spid="92"/>
                                        </p:tgtEl>
                                      </p:cBhvr>
                                    </p:animEffect>
                                    <p:anim calcmode="lin" valueType="num">
                                      <p:cBhvr>
                                        <p:cTn id="75" dur="1000" fill="hold"/>
                                        <p:tgtEl>
                                          <p:spTgt spid="92"/>
                                        </p:tgtEl>
                                        <p:attrNameLst>
                                          <p:attrName>ppt_x</p:attrName>
                                        </p:attrNameLst>
                                      </p:cBhvr>
                                      <p:tavLst>
                                        <p:tav tm="0">
                                          <p:val>
                                            <p:strVal val="#ppt_x"/>
                                          </p:val>
                                        </p:tav>
                                        <p:tav tm="100000">
                                          <p:val>
                                            <p:strVal val="#ppt_x"/>
                                          </p:val>
                                        </p:tav>
                                      </p:tavLst>
                                    </p:anim>
                                    <p:anim calcmode="lin" valueType="num">
                                      <p:cBhvr>
                                        <p:cTn id="7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1000"/>
                                        <p:tgtEl>
                                          <p:spTgt spid="102"/>
                                        </p:tgtEl>
                                      </p:cBhvr>
                                    </p:animEffect>
                                    <p:anim calcmode="lin" valueType="num">
                                      <p:cBhvr>
                                        <p:cTn id="89" dur="1000" fill="hold"/>
                                        <p:tgtEl>
                                          <p:spTgt spid="102"/>
                                        </p:tgtEl>
                                        <p:attrNameLst>
                                          <p:attrName>ppt_x</p:attrName>
                                        </p:attrNameLst>
                                      </p:cBhvr>
                                      <p:tavLst>
                                        <p:tav tm="0">
                                          <p:val>
                                            <p:strVal val="#ppt_x"/>
                                          </p:val>
                                        </p:tav>
                                        <p:tav tm="100000">
                                          <p:val>
                                            <p:strVal val="#ppt_x"/>
                                          </p:val>
                                        </p:tav>
                                      </p:tavLst>
                                    </p:anim>
                                    <p:anim calcmode="lin" valueType="num">
                                      <p:cBhvr>
                                        <p:cTn id="90" dur="1000" fill="hold"/>
                                        <p:tgtEl>
                                          <p:spTgt spid="10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1000"/>
                                        <p:tgtEl>
                                          <p:spTgt spid="105"/>
                                        </p:tgtEl>
                                      </p:cBhvr>
                                    </p:animEffect>
                                    <p:anim calcmode="lin" valueType="num">
                                      <p:cBhvr>
                                        <p:cTn id="94" dur="1000" fill="hold"/>
                                        <p:tgtEl>
                                          <p:spTgt spid="105"/>
                                        </p:tgtEl>
                                        <p:attrNameLst>
                                          <p:attrName>ppt_x</p:attrName>
                                        </p:attrNameLst>
                                      </p:cBhvr>
                                      <p:tavLst>
                                        <p:tav tm="0">
                                          <p:val>
                                            <p:strVal val="#ppt_x"/>
                                          </p:val>
                                        </p:tav>
                                        <p:tav tm="100000">
                                          <p:val>
                                            <p:strVal val="#ppt_x"/>
                                          </p:val>
                                        </p:tav>
                                      </p:tavLst>
                                    </p:anim>
                                    <p:anim calcmode="lin" valueType="num">
                                      <p:cBhvr>
                                        <p:cTn id="95" dur="1000" fill="hold"/>
                                        <p:tgtEl>
                                          <p:spTgt spid="10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1000"/>
                                        <p:tgtEl>
                                          <p:spTgt spid="106"/>
                                        </p:tgtEl>
                                      </p:cBhvr>
                                    </p:animEffect>
                                    <p:anim calcmode="lin" valueType="num">
                                      <p:cBhvr>
                                        <p:cTn id="99" dur="1000" fill="hold"/>
                                        <p:tgtEl>
                                          <p:spTgt spid="106"/>
                                        </p:tgtEl>
                                        <p:attrNameLst>
                                          <p:attrName>ppt_x</p:attrName>
                                        </p:attrNameLst>
                                      </p:cBhvr>
                                      <p:tavLst>
                                        <p:tav tm="0">
                                          <p:val>
                                            <p:strVal val="#ppt_x"/>
                                          </p:val>
                                        </p:tav>
                                        <p:tav tm="100000">
                                          <p:val>
                                            <p:strVal val="#ppt_x"/>
                                          </p:val>
                                        </p:tav>
                                      </p:tavLst>
                                    </p:anim>
                                    <p:anim calcmode="lin" valueType="num">
                                      <p:cBhvr>
                                        <p:cTn id="100" dur="10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1000"/>
                                        <p:tgtEl>
                                          <p:spTgt spid="110"/>
                                        </p:tgtEl>
                                      </p:cBhvr>
                                    </p:animEffect>
                                    <p:anim calcmode="lin" valueType="num">
                                      <p:cBhvr>
                                        <p:cTn id="104" dur="1000" fill="hold"/>
                                        <p:tgtEl>
                                          <p:spTgt spid="110"/>
                                        </p:tgtEl>
                                        <p:attrNameLst>
                                          <p:attrName>ppt_x</p:attrName>
                                        </p:attrNameLst>
                                      </p:cBhvr>
                                      <p:tavLst>
                                        <p:tav tm="0">
                                          <p:val>
                                            <p:strVal val="#ppt_x"/>
                                          </p:val>
                                        </p:tav>
                                        <p:tav tm="100000">
                                          <p:val>
                                            <p:strVal val="#ppt_x"/>
                                          </p:val>
                                        </p:tav>
                                      </p:tavLst>
                                    </p:anim>
                                    <p:anim calcmode="lin" valueType="num">
                                      <p:cBhvr>
                                        <p:cTn id="105" dur="1000" fill="hold"/>
                                        <p:tgtEl>
                                          <p:spTgt spid="1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1000"/>
                                        <p:tgtEl>
                                          <p:spTgt spid="111"/>
                                        </p:tgtEl>
                                      </p:cBhvr>
                                    </p:animEffect>
                                    <p:anim calcmode="lin" valueType="num">
                                      <p:cBhvr>
                                        <p:cTn id="109" dur="1000" fill="hold"/>
                                        <p:tgtEl>
                                          <p:spTgt spid="111"/>
                                        </p:tgtEl>
                                        <p:attrNameLst>
                                          <p:attrName>ppt_x</p:attrName>
                                        </p:attrNameLst>
                                      </p:cBhvr>
                                      <p:tavLst>
                                        <p:tav tm="0">
                                          <p:val>
                                            <p:strVal val="#ppt_x"/>
                                          </p:val>
                                        </p:tav>
                                        <p:tav tm="100000">
                                          <p:val>
                                            <p:strVal val="#ppt_x"/>
                                          </p:val>
                                        </p:tav>
                                      </p:tavLst>
                                    </p:anim>
                                    <p:anim calcmode="lin" valueType="num">
                                      <p:cBhvr>
                                        <p:cTn id="110" dur="1000" fill="hold"/>
                                        <p:tgtEl>
                                          <p:spTgt spid="11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1000"/>
                                        <p:tgtEl>
                                          <p:spTgt spid="112"/>
                                        </p:tgtEl>
                                      </p:cBhvr>
                                    </p:animEffect>
                                    <p:anim calcmode="lin" valueType="num">
                                      <p:cBhvr>
                                        <p:cTn id="114" dur="1000" fill="hold"/>
                                        <p:tgtEl>
                                          <p:spTgt spid="112"/>
                                        </p:tgtEl>
                                        <p:attrNameLst>
                                          <p:attrName>ppt_x</p:attrName>
                                        </p:attrNameLst>
                                      </p:cBhvr>
                                      <p:tavLst>
                                        <p:tav tm="0">
                                          <p:val>
                                            <p:strVal val="#ppt_x"/>
                                          </p:val>
                                        </p:tav>
                                        <p:tav tm="100000">
                                          <p:val>
                                            <p:strVal val="#ppt_x"/>
                                          </p:val>
                                        </p:tav>
                                      </p:tavLst>
                                    </p:anim>
                                    <p:anim calcmode="lin" valueType="num">
                                      <p:cBhvr>
                                        <p:cTn id="115" dur="10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1000"/>
                                        <p:tgtEl>
                                          <p:spTgt spid="113"/>
                                        </p:tgtEl>
                                      </p:cBhvr>
                                    </p:animEffect>
                                    <p:anim calcmode="lin" valueType="num">
                                      <p:cBhvr>
                                        <p:cTn id="119" dur="1000" fill="hold"/>
                                        <p:tgtEl>
                                          <p:spTgt spid="113"/>
                                        </p:tgtEl>
                                        <p:attrNameLst>
                                          <p:attrName>ppt_x</p:attrName>
                                        </p:attrNameLst>
                                      </p:cBhvr>
                                      <p:tavLst>
                                        <p:tav tm="0">
                                          <p:val>
                                            <p:strVal val="#ppt_x"/>
                                          </p:val>
                                        </p:tav>
                                        <p:tav tm="100000">
                                          <p:val>
                                            <p:strVal val="#ppt_x"/>
                                          </p:val>
                                        </p:tav>
                                      </p:tavLst>
                                    </p:anim>
                                    <p:anim calcmode="lin" valueType="num">
                                      <p:cBhvr>
                                        <p:cTn id="120"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10" grpId="0"/>
      <p:bldP spid="111" grpId="0"/>
      <p:bldP spid="112" grpId="0"/>
      <p:bldP spid="1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Vision</a:t>
            </a:r>
            <a:endParaRPr lang="en-US" dirty="0">
              <a:solidFill>
                <a:schemeClr val="bg1"/>
              </a:solidFill>
            </a:endParaRPr>
          </a:p>
        </p:txBody>
      </p:sp>
      <p:sp>
        <p:nvSpPr>
          <p:cNvPr id="3" name="Rectangle 2"/>
          <p:cNvSpPr/>
          <p:nvPr/>
        </p:nvSpPr>
        <p:spPr bwMode="auto">
          <a:xfrm>
            <a:off x="0" y="1922979"/>
            <a:ext cx="12188824"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grpSp>
        <p:nvGrpSpPr>
          <p:cNvPr id="123" name="Group 122"/>
          <p:cNvGrpSpPr/>
          <p:nvPr/>
        </p:nvGrpSpPr>
        <p:grpSpPr>
          <a:xfrm>
            <a:off x="286285" y="2201395"/>
            <a:ext cx="3905592" cy="2638784"/>
            <a:chOff x="286285" y="2201395"/>
            <a:chExt cx="3905592" cy="2638784"/>
          </a:xfrm>
        </p:grpSpPr>
        <p:grpSp>
          <p:nvGrpSpPr>
            <p:cNvPr id="5" name="Group 4"/>
            <p:cNvGrpSpPr/>
            <p:nvPr/>
          </p:nvGrpSpPr>
          <p:grpSpPr>
            <a:xfrm>
              <a:off x="286285" y="2201395"/>
              <a:ext cx="3695234" cy="1487429"/>
              <a:chOff x="292100" y="1016000"/>
              <a:chExt cx="3770313" cy="1517650"/>
            </a:xfrm>
          </p:grpSpPr>
          <p:sp>
            <p:nvSpPr>
              <p:cNvPr id="6" name="Rectangle 5"/>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160464" y="1016000"/>
                <a:ext cx="1978025" cy="1500188"/>
                <a:chOff x="1363663" y="914400"/>
                <a:chExt cx="1978025" cy="1500188"/>
              </a:xfrm>
            </p:grpSpPr>
            <p:sp>
              <p:nvSpPr>
                <p:cNvPr id="48"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 name="Freeform 48"/>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50"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9" name="Group 8"/>
              <p:cNvGrpSpPr/>
              <p:nvPr/>
            </p:nvGrpSpPr>
            <p:grpSpPr>
              <a:xfrm>
                <a:off x="1264391" y="1121515"/>
                <a:ext cx="1751120" cy="977160"/>
                <a:chOff x="3305410" y="464807"/>
                <a:chExt cx="993287" cy="554274"/>
              </a:xfrm>
            </p:grpSpPr>
            <p:sp>
              <p:nvSpPr>
                <p:cNvPr id="36" name="Rectangle 35"/>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40" name="Straight Connector 39"/>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838450" y="1767176"/>
                <a:ext cx="1223963" cy="766474"/>
                <a:chOff x="2838450" y="1767176"/>
                <a:chExt cx="1223963" cy="766474"/>
              </a:xfrm>
            </p:grpSpPr>
            <p:grpSp>
              <p:nvGrpSpPr>
                <p:cNvPr id="30" name="Group 29"/>
                <p:cNvGrpSpPr/>
                <p:nvPr/>
              </p:nvGrpSpPr>
              <p:grpSpPr>
                <a:xfrm>
                  <a:off x="2838450" y="1767176"/>
                  <a:ext cx="1223963" cy="766474"/>
                  <a:chOff x="2439988" y="1517650"/>
                  <a:chExt cx="1622425" cy="1016000"/>
                </a:xfrm>
              </p:grpSpPr>
              <p:sp>
                <p:nvSpPr>
                  <p:cNvPr id="32" name="Rectangle 31"/>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158"/>
                  <p:cNvGrpSpPr>
                    <a:grpSpLocks noChangeAspect="1"/>
                  </p:cNvGrpSpPr>
                  <p:nvPr/>
                </p:nvGrpSpPr>
                <p:grpSpPr bwMode="auto">
                  <a:xfrm>
                    <a:off x="2439988" y="1517650"/>
                    <a:ext cx="1622425" cy="1016000"/>
                    <a:chOff x="1537" y="956"/>
                    <a:chExt cx="1022" cy="640"/>
                  </a:xfrm>
                </p:grpSpPr>
                <p:sp>
                  <p:nvSpPr>
                    <p:cNvPr id="34"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5"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1"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1" name="Group 299"/>
              <p:cNvGrpSpPr>
                <a:grpSpLocks noChangeAspect="1"/>
              </p:cNvGrpSpPr>
              <p:nvPr/>
            </p:nvGrpSpPr>
            <p:grpSpPr bwMode="auto">
              <a:xfrm>
                <a:off x="292100" y="1517955"/>
                <a:ext cx="1885896" cy="1015695"/>
                <a:chOff x="-158" y="615"/>
                <a:chExt cx="2048" cy="1103"/>
              </a:xfrm>
            </p:grpSpPr>
            <p:sp>
              <p:nvSpPr>
                <p:cNvPr id="12"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3"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4"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5"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6"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7"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8"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9"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0"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1"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2"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3"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4"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5"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6"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112" name="Group 111"/>
            <p:cNvGrpSpPr/>
            <p:nvPr/>
          </p:nvGrpSpPr>
          <p:grpSpPr>
            <a:xfrm>
              <a:off x="2375267" y="3079185"/>
              <a:ext cx="309959" cy="610802"/>
              <a:chOff x="2423526" y="2090738"/>
              <a:chExt cx="316257" cy="623212"/>
            </a:xfrm>
          </p:grpSpPr>
          <p:pic>
            <p:nvPicPr>
              <p:cNvPr id="113" name="Picture 112"/>
              <p:cNvPicPr>
                <a:picLocks noChangeAspect="1"/>
              </p:cNvPicPr>
              <p:nvPr/>
            </p:nvPicPr>
            <p:blipFill>
              <a:blip r:embed="rId2"/>
              <a:stretch>
                <a:fillRect/>
              </a:stretch>
            </p:blipFill>
            <p:spPr>
              <a:xfrm>
                <a:off x="2423526" y="2090738"/>
                <a:ext cx="316257" cy="623212"/>
              </a:xfrm>
              <a:prstGeom prst="rect">
                <a:avLst/>
              </a:prstGeom>
            </p:spPr>
          </p:pic>
          <p:grpSp>
            <p:nvGrpSpPr>
              <p:cNvPr id="114" name="Group 113"/>
              <p:cNvGrpSpPr/>
              <p:nvPr/>
            </p:nvGrpSpPr>
            <p:grpSpPr>
              <a:xfrm>
                <a:off x="2451472" y="2218095"/>
                <a:ext cx="260365" cy="417911"/>
                <a:chOff x="2450306" y="2218095"/>
                <a:chExt cx="260365" cy="417911"/>
              </a:xfrm>
            </p:grpSpPr>
            <p:sp>
              <p:nvSpPr>
                <p:cNvPr id="115" name="Rectangle 114"/>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117" name="Rectangle 116"/>
            <p:cNvSpPr/>
            <p:nvPr/>
          </p:nvSpPr>
          <p:spPr bwMode="auto">
            <a:xfrm>
              <a:off x="458281"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18" name="Rectangle 117"/>
            <p:cNvSpPr/>
            <p:nvPr/>
          </p:nvSpPr>
          <p:spPr bwMode="auto">
            <a:xfrm>
              <a:off x="458281"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grpSp>
        <p:nvGrpSpPr>
          <p:cNvPr id="124" name="Group 123"/>
          <p:cNvGrpSpPr/>
          <p:nvPr/>
        </p:nvGrpSpPr>
        <p:grpSpPr>
          <a:xfrm>
            <a:off x="4232707" y="2318590"/>
            <a:ext cx="3733596" cy="2521589"/>
            <a:chOff x="4232707" y="2318590"/>
            <a:chExt cx="3733596" cy="2521589"/>
          </a:xfrm>
        </p:grpSpPr>
        <p:grpSp>
          <p:nvGrpSpPr>
            <p:cNvPr id="51" name="Group 50"/>
            <p:cNvGrpSpPr/>
            <p:nvPr/>
          </p:nvGrpSpPr>
          <p:grpSpPr>
            <a:xfrm>
              <a:off x="5274126" y="2318590"/>
              <a:ext cx="1790866" cy="1527380"/>
              <a:chOff x="5381285" y="1314690"/>
              <a:chExt cx="1827252" cy="1558413"/>
            </a:xfrm>
          </p:grpSpPr>
          <p:grpSp>
            <p:nvGrpSpPr>
              <p:cNvPr id="52" name="Group 51"/>
              <p:cNvGrpSpPr/>
              <p:nvPr/>
            </p:nvGrpSpPr>
            <p:grpSpPr>
              <a:xfrm>
                <a:off x="5381285" y="1533858"/>
                <a:ext cx="676616" cy="1284998"/>
                <a:chOff x="5651685" y="-476444"/>
                <a:chExt cx="1669255" cy="2809977"/>
              </a:xfrm>
            </p:grpSpPr>
            <p:sp>
              <p:nvSpPr>
                <p:cNvPr id="105" name="Rectangle 104"/>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105"/>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6124436" y="2123612"/>
                  <a:ext cx="723752" cy="98117"/>
                  <a:chOff x="6147223" y="2123612"/>
                  <a:chExt cx="723752" cy="98117"/>
                </a:xfrm>
              </p:grpSpPr>
              <p:sp>
                <p:nvSpPr>
                  <p:cNvPr id="109" name="Rounded Rectangle 108"/>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3" name="Group 52"/>
              <p:cNvGrpSpPr/>
              <p:nvPr/>
            </p:nvGrpSpPr>
            <p:grpSpPr>
              <a:xfrm>
                <a:off x="6515042" y="1543701"/>
                <a:ext cx="693495" cy="1245756"/>
                <a:chOff x="6639402" y="-1425066"/>
                <a:chExt cx="675798" cy="1213966"/>
              </a:xfrm>
            </p:grpSpPr>
            <p:sp>
              <p:nvSpPr>
                <p:cNvPr id="103"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4" name="Rectangle 103"/>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6"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71" name="Group 361"/>
              <p:cNvGrpSpPr>
                <a:grpSpLocks noChangeAspect="1"/>
              </p:cNvGrpSpPr>
              <p:nvPr/>
            </p:nvGrpSpPr>
            <p:grpSpPr bwMode="auto">
              <a:xfrm>
                <a:off x="5951133" y="1619769"/>
                <a:ext cx="653662" cy="1067595"/>
                <a:chOff x="3756" y="912"/>
                <a:chExt cx="409" cy="668"/>
              </a:xfrm>
            </p:grpSpPr>
            <p:sp>
              <p:nvSpPr>
                <p:cNvPr id="88"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5"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6"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7"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8"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2"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3" name="Rectangle 72"/>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6762379" y="1998339"/>
                <a:ext cx="121238" cy="136847"/>
                <a:chOff x="6821706" y="2244827"/>
                <a:chExt cx="122543" cy="138320"/>
              </a:xfrm>
              <a:solidFill>
                <a:schemeClr val="accent6">
                  <a:lumMod val="75000"/>
                </a:schemeClr>
              </a:solidFill>
            </p:grpSpPr>
            <p:sp>
              <p:nvSpPr>
                <p:cNvPr id="86"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87"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76" name="Group 75"/>
              <p:cNvGrpSpPr/>
              <p:nvPr/>
            </p:nvGrpSpPr>
            <p:grpSpPr>
              <a:xfrm>
                <a:off x="6744485" y="1563052"/>
                <a:ext cx="157076" cy="1155247"/>
                <a:chOff x="6744485" y="1563052"/>
                <a:chExt cx="157076" cy="1155247"/>
              </a:xfrm>
            </p:grpSpPr>
            <p:sp>
              <p:nvSpPr>
                <p:cNvPr id="81" name="Oval 80"/>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6744485" y="1563052"/>
                  <a:ext cx="157076" cy="52818"/>
                  <a:chOff x="6822277" y="1553528"/>
                  <a:chExt cx="157076" cy="52818"/>
                </a:xfrm>
              </p:grpSpPr>
              <p:sp>
                <p:nvSpPr>
                  <p:cNvPr id="83" name="Rounded Rectangle 82"/>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p:cNvGrpSpPr/>
              <p:nvPr/>
            </p:nvGrpSpPr>
            <p:grpSpPr>
              <a:xfrm>
                <a:off x="5444705" y="1680019"/>
                <a:ext cx="948506" cy="959249"/>
                <a:chOff x="5444705" y="1765011"/>
                <a:chExt cx="948506" cy="959249"/>
              </a:xfrm>
            </p:grpSpPr>
            <p:sp>
              <p:nvSpPr>
                <p:cNvPr id="78" name="Rectangle 77"/>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9" name="Rectangle 118"/>
            <p:cNvSpPr/>
            <p:nvPr/>
          </p:nvSpPr>
          <p:spPr bwMode="auto">
            <a:xfrm>
              <a:off x="4232707"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0" name="Rectangle 119"/>
            <p:cNvSpPr/>
            <p:nvPr/>
          </p:nvSpPr>
          <p:spPr bwMode="auto">
            <a:xfrm>
              <a:off x="4232707"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grpSp>
        <p:nvGrpSpPr>
          <p:cNvPr id="125" name="Group 124"/>
          <p:cNvGrpSpPr/>
          <p:nvPr/>
        </p:nvGrpSpPr>
        <p:grpSpPr>
          <a:xfrm>
            <a:off x="7981703" y="2304809"/>
            <a:ext cx="3789186" cy="2535370"/>
            <a:chOff x="7981703" y="2304809"/>
            <a:chExt cx="3789186" cy="253537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1703" y="2304809"/>
              <a:ext cx="3789186" cy="1554271"/>
            </a:xfrm>
            <a:prstGeom prst="rect">
              <a:avLst/>
            </a:prstGeom>
          </p:spPr>
        </p:pic>
        <p:sp>
          <p:nvSpPr>
            <p:cNvPr id="121" name="Rectangle 120"/>
            <p:cNvSpPr/>
            <p:nvPr/>
          </p:nvSpPr>
          <p:spPr bwMode="auto">
            <a:xfrm>
              <a:off x="8007134"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2" name="Rectangle 121"/>
            <p:cNvSpPr/>
            <p:nvPr/>
          </p:nvSpPr>
          <p:spPr bwMode="auto">
            <a:xfrm>
              <a:off x="8007134"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grpSp>
      <p:sp>
        <p:nvSpPr>
          <p:cNvPr id="126" name="TextBox 125"/>
          <p:cNvSpPr txBox="1"/>
          <p:nvPr/>
        </p:nvSpPr>
        <p:spPr>
          <a:xfrm>
            <a:off x="0" y="6427808"/>
            <a:ext cx="12188824" cy="369332"/>
          </a:xfrm>
          <a:prstGeom prst="rect">
            <a:avLst/>
          </a:prstGeom>
          <a:noFill/>
        </p:spPr>
        <p:txBody>
          <a:bodyPr wrap="square" lIns="0" tIns="0" rIns="0" bIns="0" rtlCol="0">
            <a:spAutoFit/>
          </a:bodyPr>
          <a:lstStyle/>
          <a:p>
            <a:pPr algn="ctr"/>
            <a:r>
              <a:rPr lang="en-US" sz="2400" spc="-70" dirty="0">
                <a:solidFill>
                  <a:schemeClr val="bg1"/>
                </a:solidFill>
              </a:rPr>
              <a:t>d</a:t>
            </a:r>
            <a:r>
              <a:rPr lang="en-US" sz="2400" spc="-70" dirty="0" smtClean="0">
                <a:solidFill>
                  <a:schemeClr val="bg1"/>
                </a:solidFill>
              </a:rPr>
              <a:t>ev.office.com</a:t>
            </a:r>
          </a:p>
        </p:txBody>
      </p:sp>
    </p:spTree>
    <p:extLst>
      <p:ext uri="{BB962C8B-B14F-4D97-AF65-F5344CB8AC3E}">
        <p14:creationId xmlns:p14="http://schemas.microsoft.com/office/powerpoint/2010/main" val="2462057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0-#ppt_w/2"/>
                                          </p:val>
                                        </p:tav>
                                        <p:tav tm="100000">
                                          <p:val>
                                            <p:strVal val="#ppt_x"/>
                                          </p:val>
                                        </p:tav>
                                      </p:tavLst>
                                    </p:anim>
                                    <p:anim calcmode="lin" valueType="num">
                                      <p:cBhvr additive="base">
                                        <p:cTn id="8" dur="7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700" fill="hold"/>
                                        <p:tgtEl>
                                          <p:spTgt spid="123"/>
                                        </p:tgtEl>
                                        <p:attrNameLst>
                                          <p:attrName>ppt_x</p:attrName>
                                        </p:attrNameLst>
                                      </p:cBhvr>
                                      <p:tavLst>
                                        <p:tav tm="0">
                                          <p:val>
                                            <p:strVal val="0-#ppt_w/2"/>
                                          </p:val>
                                        </p:tav>
                                        <p:tav tm="100000">
                                          <p:val>
                                            <p:strVal val="#ppt_x"/>
                                          </p:val>
                                        </p:tav>
                                      </p:tavLst>
                                    </p:anim>
                                    <p:anim calcmode="lin" valueType="num">
                                      <p:cBhvr additive="base">
                                        <p:cTn id="12" dur="7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2" presetClass="entr" presetSubtype="8" decel="100000" fill="hold" nodeType="after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700" fill="hold"/>
                                        <p:tgtEl>
                                          <p:spTgt spid="124"/>
                                        </p:tgtEl>
                                        <p:attrNameLst>
                                          <p:attrName>ppt_x</p:attrName>
                                        </p:attrNameLst>
                                      </p:cBhvr>
                                      <p:tavLst>
                                        <p:tav tm="0">
                                          <p:val>
                                            <p:strVal val="0-#ppt_w/2"/>
                                          </p:val>
                                        </p:tav>
                                        <p:tav tm="100000">
                                          <p:val>
                                            <p:strVal val="#ppt_x"/>
                                          </p:val>
                                        </p:tav>
                                      </p:tavLst>
                                    </p:anim>
                                    <p:anim calcmode="lin" valueType="num">
                                      <p:cBhvr additive="base">
                                        <p:cTn id="17" dur="700" fill="hold"/>
                                        <p:tgtEl>
                                          <p:spTgt spid="124"/>
                                        </p:tgtEl>
                                        <p:attrNameLst>
                                          <p:attrName>ppt_y</p:attrName>
                                        </p:attrNameLst>
                                      </p:cBhvr>
                                      <p:tavLst>
                                        <p:tav tm="0">
                                          <p:val>
                                            <p:strVal val="#ppt_y"/>
                                          </p:val>
                                        </p:tav>
                                        <p:tav tm="100000">
                                          <p:val>
                                            <p:strVal val="#ppt_y"/>
                                          </p:val>
                                        </p:tav>
                                      </p:tavLst>
                                    </p:anim>
                                  </p:childTnLst>
                                </p:cTn>
                              </p:par>
                            </p:childTnLst>
                          </p:cTn>
                        </p:par>
                        <p:par>
                          <p:cTn id="18" fill="hold">
                            <p:stCondLst>
                              <p:cond delay="1400"/>
                            </p:stCondLst>
                            <p:childTnLst>
                              <p:par>
                                <p:cTn id="19" presetID="2" presetClass="entr" presetSubtype="8" decel="10000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700" fill="hold"/>
                                        <p:tgtEl>
                                          <p:spTgt spid="125"/>
                                        </p:tgtEl>
                                        <p:attrNameLst>
                                          <p:attrName>ppt_x</p:attrName>
                                        </p:attrNameLst>
                                      </p:cBhvr>
                                      <p:tavLst>
                                        <p:tav tm="0">
                                          <p:val>
                                            <p:strVal val="0-#ppt_w/2"/>
                                          </p:val>
                                        </p:tav>
                                        <p:tav tm="100000">
                                          <p:val>
                                            <p:strVal val="#ppt_x"/>
                                          </p:val>
                                        </p:tav>
                                      </p:tavLst>
                                    </p:anim>
                                    <p:anim calcmode="lin" valueType="num">
                                      <p:cBhvr additive="base">
                                        <p:cTn id="22" dur="700" fill="hold"/>
                                        <p:tgtEl>
                                          <p:spTgt spid="125"/>
                                        </p:tgtEl>
                                        <p:attrNameLst>
                                          <p:attrName>ppt_y</p:attrName>
                                        </p:attrNameLst>
                                      </p:cBhvr>
                                      <p:tavLst>
                                        <p:tav tm="0">
                                          <p:val>
                                            <p:strVal val="#ppt_y"/>
                                          </p:val>
                                        </p:tav>
                                        <p:tav tm="100000">
                                          <p:val>
                                            <p:strVal val="#ppt_y"/>
                                          </p:val>
                                        </p:tav>
                                      </p:tavLst>
                                    </p:anim>
                                  </p:childTnLst>
                                </p:cTn>
                              </p:par>
                            </p:childTnLst>
                          </p:cTn>
                        </p:par>
                        <p:par>
                          <p:cTn id="23" fill="hold">
                            <p:stCondLst>
                              <p:cond delay="2100"/>
                            </p:stCondLst>
                            <p:childTnLst>
                              <p:par>
                                <p:cTn id="24" presetID="2" presetClass="entr" presetSubtype="4"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fill="hold"/>
                                        <p:tgtEl>
                                          <p:spTgt spid="126"/>
                                        </p:tgtEl>
                                        <p:attrNameLst>
                                          <p:attrName>ppt_x</p:attrName>
                                        </p:attrNameLst>
                                      </p:cBhvr>
                                      <p:tavLst>
                                        <p:tav tm="0">
                                          <p:val>
                                            <p:strVal val="#ppt_x"/>
                                          </p:val>
                                        </p:tav>
                                        <p:tav tm="100000">
                                          <p:val>
                                            <p:strVal val="#ppt_x"/>
                                          </p:val>
                                        </p:tav>
                                      </p:tavLst>
                                    </p:anim>
                                    <p:anim calcmode="lin" valueType="num">
                                      <p:cBhvr additive="base">
                                        <p:cTn id="2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EKljXrwzE.WqpN6KQdJ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RJ8Yf3wEGLGoc8JrEK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DIPRbYCl0OyTnqL5nG9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GyCBQFqwkOZHhHjkmPS0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igl21Q.Z0OdBk3hudOFI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PC8DuexgECnHHoQQtq2uw"/>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129ea19f-d41c-490c-b792-d75d4c5bb285"/>
    <ds:schemaRef ds:uri="http://www.w3.org/XML/1998/namespace"/>
    <ds:schemaRef ds:uri="http://purl.org/dc/elements/1.1/"/>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8313</Words>
  <Application>Microsoft Office PowerPoint</Application>
  <PresentationFormat>Custom</PresentationFormat>
  <Paragraphs>939</Paragraphs>
  <Slides>83</Slides>
  <Notes>42</Notes>
  <HiddenSlides>3</HiddenSlides>
  <MMClips>0</MMClips>
  <ScaleCrop>false</ScaleCrop>
  <HeadingPairs>
    <vt:vector size="6" baseType="variant">
      <vt:variant>
        <vt:lpstr>Fonts Used</vt:lpstr>
      </vt:variant>
      <vt:variant>
        <vt:i4>17</vt:i4>
      </vt:variant>
      <vt:variant>
        <vt:lpstr>Theme</vt:lpstr>
      </vt:variant>
      <vt:variant>
        <vt:i4>17</vt:i4>
      </vt:variant>
      <vt:variant>
        <vt:lpstr>Slide Titles</vt:lpstr>
      </vt:variant>
      <vt:variant>
        <vt:i4>83</vt:i4>
      </vt:variant>
    </vt:vector>
  </HeadingPairs>
  <TitlesOfParts>
    <vt:vector size="117" baseType="lpstr">
      <vt:lpstr>Aharoni</vt:lpstr>
      <vt:lpstr>Arial</vt:lpstr>
      <vt:lpstr>Arial Black</vt:lpstr>
      <vt:lpstr>Arial Rounded MT Bold</vt:lpstr>
      <vt:lpstr>Calibri</vt:lpstr>
      <vt:lpstr>Consolas</vt:lpstr>
      <vt:lpstr>Courier New</vt:lpstr>
      <vt:lpstr>Lucida Console</vt:lpstr>
      <vt:lpstr>Segoe Condensed</vt:lpstr>
      <vt:lpstr>Segoe Pro Light</vt:lpstr>
      <vt:lpstr>Segoe Semibold</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Agenda</vt:lpstr>
      <vt:lpstr>PowerPoint Presentation</vt:lpstr>
      <vt:lpstr>"The most strategic developer surface area for us is Office 365“  - Satya Nadella </vt:lpstr>
      <vt:lpstr>Where are we?</vt:lpstr>
      <vt:lpstr>Technology journey</vt:lpstr>
      <vt:lpstr>The Opportunity </vt:lpstr>
      <vt:lpstr>Office 365 is a rich platform ripe for extending and integrating with.</vt:lpstr>
      <vt:lpstr>Vision</vt:lpstr>
      <vt:lpstr>Vision</vt:lpstr>
      <vt:lpstr>Office 365 App Model</vt:lpstr>
      <vt:lpstr>App Model Redux</vt:lpstr>
      <vt:lpstr>What’s New</vt:lpstr>
      <vt:lpstr>Apps for Office (Outlook, Word, Excel, PowerPoint) A new way to build extensions for Office</vt:lpstr>
      <vt:lpstr>Mobile friendly Write once, run everywhere (Universal Apps Win 10)</vt:lpstr>
      <vt:lpstr>PowerPoint Presentation</vt:lpstr>
      <vt:lpstr>Demo</vt:lpstr>
      <vt:lpstr>Apps for SharePoint</vt:lpstr>
      <vt:lpstr>The SharePoint client APIs</vt:lpstr>
      <vt:lpstr>Full Page Connected App  Provider Hosted  in Azure </vt:lpstr>
      <vt:lpstr>Demo</vt:lpstr>
      <vt:lpstr>Office 365 API</vt:lpstr>
      <vt:lpstr>Robust Office 365 APIs</vt:lpstr>
      <vt:lpstr>Office 365 APIs </vt:lpstr>
      <vt:lpstr>Office 365 services for Apps</vt:lpstr>
      <vt:lpstr>IFTTT</vt:lpstr>
      <vt:lpstr>App Model Development</vt:lpstr>
      <vt:lpstr>Benefits of the new app model</vt:lpstr>
      <vt:lpstr>.NET SDK</vt:lpstr>
      <vt:lpstr>Cross platform</vt:lpstr>
      <vt:lpstr>Native</vt:lpstr>
      <vt:lpstr>Distribution choices</vt:lpstr>
      <vt:lpstr>Common Consent</vt:lpstr>
      <vt:lpstr>Corporate App Catalog</vt:lpstr>
      <vt:lpstr>Continuous innovation</vt:lpstr>
      <vt:lpstr>Setting up your Developer Environment in Office 365</vt:lpstr>
      <vt:lpstr>Office 365 Environment</vt:lpstr>
      <vt:lpstr>Office 365 Development Options</vt:lpstr>
      <vt:lpstr>Office 365 uses Windows Azure</vt:lpstr>
      <vt:lpstr>Azure Active Directory</vt:lpstr>
      <vt:lpstr>Azure Access Control Services</vt:lpstr>
      <vt:lpstr>Hosting Options</vt:lpstr>
      <vt:lpstr>Setting up Environments in 365</vt:lpstr>
      <vt:lpstr>Sign up for an Office 365 subscription </vt:lpstr>
      <vt:lpstr>Office Dev Center</vt:lpstr>
      <vt:lpstr>Developer Site Collection</vt:lpstr>
      <vt:lpstr>App Catalog</vt:lpstr>
      <vt:lpstr>Visual Studio 2013</vt:lpstr>
      <vt:lpstr>Azure Subscription</vt:lpstr>
      <vt:lpstr>Link Office 365 and Azure</vt:lpstr>
      <vt:lpstr>Office 365 Account as Azure Admin</vt:lpstr>
      <vt:lpstr>Seller Dashboard</vt:lpstr>
      <vt:lpstr>Overview</vt:lpstr>
      <vt:lpstr>Sign Up Process</vt:lpstr>
      <vt:lpstr>Publishing Process</vt:lpstr>
      <vt:lpstr>Setting up your on-premises environment for app development</vt:lpstr>
      <vt:lpstr>SharePoint OnPrem dev environment </vt:lpstr>
      <vt:lpstr>Creating a SharePoint 2013 VM</vt:lpstr>
      <vt:lpstr>On-premises Setup Overview</vt:lpstr>
      <vt:lpstr>Available Resources</vt:lpstr>
      <vt:lpstr>Configuring Support for SharePoint Apps</vt:lpstr>
      <vt:lpstr>Service Application Support for Apps</vt:lpstr>
      <vt:lpstr>Configuring Support for Apps</vt:lpstr>
      <vt:lpstr>Creating the App Catalog Site Collection</vt:lpstr>
      <vt:lpstr>App Catalog URL and Permissions</vt:lpstr>
      <vt:lpstr>Apps for SharePoint Document Library</vt:lpstr>
      <vt:lpstr>Configuring S2S authentication</vt:lpstr>
      <vt:lpstr>What is a Server-to-server (S2S) Trust</vt:lpstr>
      <vt:lpstr>S2S with on-premises</vt:lpstr>
      <vt:lpstr>Configuring a Server-to-Server Trust</vt:lpstr>
      <vt:lpstr>Creating Certificates</vt:lpstr>
      <vt:lpstr>Creating the Secure Token Issuer</vt:lpstr>
      <vt:lpstr>App Principals</vt:lpstr>
      <vt:lpstr>Registering an App Security Principal</vt:lpstr>
      <vt:lpstr>Configuring the S2S Certification in VS</vt:lpstr>
      <vt:lpstr>App Manifest during Development</vt:lpstr>
      <vt:lpstr>App Manifest in Real-world Deployment</vt:lpstr>
      <vt:lpstr>Configuring OAuth2 for on Premises</vt:lpstr>
      <vt:lpstr>Windows Azure Environment</vt:lpstr>
      <vt:lpstr>Azure Active Directory</vt:lpstr>
      <vt:lpstr>Azure Access Control Services</vt:lpstr>
      <vt:lpstr>ACS with on-premises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2015-03-15T13:52:45Z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